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0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7" r:id="rId28"/>
    <p:sldId id="282" r:id="rId29"/>
    <p:sldId id="283" r:id="rId30"/>
    <p:sldId id="286" r:id="rId31"/>
    <p:sldId id="284" r:id="rId32"/>
    <p:sldId id="285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323" r:id="rId42"/>
    <p:sldId id="296" r:id="rId43"/>
    <p:sldId id="297" r:id="rId44"/>
    <p:sldId id="298" r:id="rId45"/>
    <p:sldId id="299" r:id="rId46"/>
    <p:sldId id="300" r:id="rId47"/>
    <p:sldId id="301" r:id="rId48"/>
    <p:sldId id="324" r:id="rId49"/>
    <p:sldId id="302" r:id="rId50"/>
    <p:sldId id="325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2" r:id="rId60"/>
    <p:sldId id="326" r:id="rId61"/>
    <p:sldId id="313" r:id="rId62"/>
    <p:sldId id="327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2" r:id="rId7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26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50116-15AB-4193-9C76-E252F664ED70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729C3-81F8-41D8-97CA-866730E03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350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29C3-81F8-41D8-97CA-866730E034A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29C3-81F8-41D8-97CA-866730E034A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911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29C3-81F8-41D8-97CA-866730E034A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63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5366-DBED-4D99-BF3F-01AE732B652F}" type="datetime1">
              <a:rPr lang="en-US" smtClean="0"/>
              <a:pPr/>
              <a:t>1/25/2017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44F3A1-97A8-46DC-83CB-40F90A3261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9AA6-3437-4062-8385-5BF84F3C3B26}" type="datetime1">
              <a:rPr lang="en-US" smtClean="0"/>
              <a:pPr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B44F3A1-97A8-46DC-83CB-40F90A3261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3674-14B8-4840-902A-35EDCFA2D12A}" type="datetime1">
              <a:rPr lang="en-US" smtClean="0"/>
              <a:pPr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54E3-2775-4F04-9D18-D69F8EF6158E}" type="datetime1">
              <a:rPr lang="en-US" smtClean="0"/>
              <a:pPr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B44F3A1-97A8-46DC-83CB-40F90A3261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6A0F9-952C-4381-9935-CC65B16426B5}" type="datetime1">
              <a:rPr lang="en-US" smtClean="0"/>
              <a:pPr/>
              <a:t>1/25/2017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44F3A1-97A8-46DC-83CB-40F90A3261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FC46A5-AA18-45AB-8BB2-10A5AD739E46}" type="datetime1">
              <a:rPr lang="en-US" smtClean="0"/>
              <a:pPr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97BC-7958-48EE-AFE4-93107E65EF19}" type="datetime1">
              <a:rPr lang="en-US" smtClean="0"/>
              <a:pPr/>
              <a:t>1/25/2017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B44F3A1-97A8-46DC-83CB-40F90A3261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EC8F-56E9-4ED6-BF26-D920979D8AB8}" type="datetime1">
              <a:rPr lang="en-US" smtClean="0"/>
              <a:pPr/>
              <a:t>1/25/2017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B44F3A1-97A8-46DC-83CB-40F90A3261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5029-10BE-4CF4-AA65-36DC647444AD}" type="datetime1">
              <a:rPr lang="en-US" smtClean="0"/>
              <a:pPr/>
              <a:t>1/25/2017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44F3A1-97A8-46DC-83CB-40F90A3261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44F3A1-97A8-46DC-83CB-40F90A3261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BA34-A8DF-43B7-BD45-5637E366B890}" type="datetime1">
              <a:rPr lang="en-US" smtClean="0"/>
              <a:pPr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B44F3A1-97A8-46DC-83CB-40F90A3261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79206CD-D4D3-4092-90E9-C4B51B522274}" type="datetime1">
              <a:rPr lang="en-US" smtClean="0"/>
              <a:pPr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37D1239-51AC-422A-959F-D354620BF4AF}" type="datetime1">
              <a:rPr lang="en-US" smtClean="0"/>
              <a:pPr/>
              <a:t>1/25/2017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44F3A1-97A8-46DC-83CB-40F90A3261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FUNCTIONS IN C++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INLINE FUNCTIONS…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Example:</a:t>
            </a:r>
          </a:p>
          <a:p>
            <a:pPr marL="274320" lvl="1" indent="0">
              <a:buNone/>
            </a:pPr>
            <a:r>
              <a:rPr lang="en-US" dirty="0" smtClean="0"/>
              <a:t>inline double cube(double a)</a:t>
            </a:r>
          </a:p>
          <a:p>
            <a:pPr marL="274320" lvl="1" indent="0">
              <a:buNone/>
            </a:pPr>
            <a:r>
              <a:rPr lang="en-US" dirty="0" smtClean="0"/>
              <a:t>{</a:t>
            </a:r>
          </a:p>
          <a:p>
            <a:pPr marL="274320" lvl="1" indent="0">
              <a:buNone/>
            </a:pPr>
            <a:r>
              <a:rPr lang="en-US" dirty="0" smtClean="0"/>
              <a:t>Return (a*a*a);</a:t>
            </a:r>
          </a:p>
          <a:p>
            <a:pPr marL="274320" lvl="1" indent="0">
              <a:buNone/>
            </a:pPr>
            <a:r>
              <a:rPr lang="en-US" dirty="0" smtClean="0"/>
              <a:t>}</a:t>
            </a:r>
          </a:p>
          <a:p>
            <a:r>
              <a:rPr lang="en-US" dirty="0" smtClean="0"/>
              <a:t>It can be invoked by statements like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smtClean="0"/>
              <a:t>c=cube(3.0);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smtClean="0"/>
              <a:t>d=cube(2.5+1.5);</a:t>
            </a:r>
          </a:p>
          <a:p>
            <a:r>
              <a:rPr lang="en-US" dirty="0" smtClean="0"/>
              <a:t>All inline function must be defined before they are called.</a:t>
            </a:r>
          </a:p>
          <a:p>
            <a:r>
              <a:rPr lang="en-US" dirty="0" smtClean="0"/>
              <a:t>If a function is large, the overhead of the function call becomes small compared to the execution of the inline function.</a:t>
            </a:r>
          </a:p>
          <a:p>
            <a:r>
              <a:rPr lang="en-US" dirty="0" smtClean="0"/>
              <a:t>Functions are made inline only when they are small enough to be defined in one or two lines.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0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INLINE FUNCTIONS…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inline keyword sends a request, and not  a command to the compiler. </a:t>
            </a:r>
          </a:p>
          <a:p>
            <a:r>
              <a:rPr lang="en-US" dirty="0" smtClean="0"/>
              <a:t>The compiler may ignore this request if the function definition is too long or too complicated and compile the function as a normal function.</a:t>
            </a:r>
          </a:p>
          <a:p>
            <a:r>
              <a:rPr lang="en-US" dirty="0" smtClean="0"/>
              <a:t>The situations where inline expansion may not work are:</a:t>
            </a:r>
          </a:p>
          <a:p>
            <a:pPr lvl="1"/>
            <a:r>
              <a:rPr lang="en-US" dirty="0" smtClean="0"/>
              <a:t>For functions returning values, if a loop, a switch, or a </a:t>
            </a:r>
            <a:r>
              <a:rPr lang="en-US" dirty="0" err="1" smtClean="0"/>
              <a:t>goto</a:t>
            </a:r>
            <a:r>
              <a:rPr lang="en-US" dirty="0" smtClean="0"/>
              <a:t> exists.</a:t>
            </a:r>
          </a:p>
          <a:p>
            <a:pPr lvl="1"/>
            <a:r>
              <a:rPr lang="en-US" dirty="0" smtClean="0"/>
              <a:t>For functions not returning values, if a return statement exists.</a:t>
            </a:r>
          </a:p>
          <a:p>
            <a:pPr lvl="1"/>
            <a:r>
              <a:rPr lang="en-US" dirty="0"/>
              <a:t>if functions </a:t>
            </a:r>
            <a:r>
              <a:rPr lang="en-US" dirty="0" smtClean="0"/>
              <a:t>contain static variables</a:t>
            </a:r>
          </a:p>
          <a:p>
            <a:pPr lvl="1"/>
            <a:r>
              <a:rPr lang="en-US" dirty="0" smtClean="0"/>
              <a:t>If inline functions are recursive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7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INLINE FUNCTIONS…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# 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/>
              <a:t>inline float </a:t>
            </a:r>
            <a:r>
              <a:rPr lang="en-US" dirty="0" err="1" smtClean="0"/>
              <a:t>mul</a:t>
            </a:r>
            <a:r>
              <a:rPr lang="en-US" dirty="0" smtClean="0"/>
              <a:t>(float x, float y)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return (x*y);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/>
              <a:t>i</a:t>
            </a:r>
            <a:r>
              <a:rPr lang="en-US" dirty="0" smtClean="0"/>
              <a:t>nline double div(double p, double q)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return(p/q);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float a=12.345;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float b=6.78;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&lt;&lt;</a:t>
            </a:r>
            <a:r>
              <a:rPr lang="en-US" dirty="0" err="1" smtClean="0"/>
              <a:t>mul</a:t>
            </a:r>
            <a:r>
              <a:rPr lang="en-US" dirty="0" smtClean="0"/>
              <a:t>(</a:t>
            </a:r>
            <a:r>
              <a:rPr lang="en-US" dirty="0" err="1" smtClean="0"/>
              <a:t>a,b</a:t>
            </a:r>
            <a:r>
              <a:rPr lang="en-US" dirty="0" smtClean="0"/>
              <a:t>)&lt;&lt;“\n”;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 smtClean="0"/>
              <a:t>&lt;&lt;div(</a:t>
            </a:r>
            <a:r>
              <a:rPr lang="en-US" dirty="0" err="1" smtClean="0"/>
              <a:t>a,b</a:t>
            </a:r>
            <a:r>
              <a:rPr lang="en-US" dirty="0"/>
              <a:t>)&lt;&lt;“\n</a:t>
            </a:r>
            <a:r>
              <a:rPr lang="en-US" dirty="0" smtClean="0"/>
              <a:t>”;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loud 6"/>
          <p:cNvSpPr/>
          <p:nvPr/>
        </p:nvSpPr>
        <p:spPr>
          <a:xfrm>
            <a:off x="5029200" y="2667000"/>
            <a:ext cx="3429000" cy="23622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Output</a:t>
            </a:r>
          </a:p>
          <a:p>
            <a:pPr algn="ctr"/>
            <a:r>
              <a:rPr lang="en-US" sz="2400" dirty="0" smtClean="0"/>
              <a:t>83.6991</a:t>
            </a:r>
          </a:p>
          <a:p>
            <a:pPr algn="ctr"/>
            <a:r>
              <a:rPr lang="en-US" sz="2400" dirty="0" smtClean="0"/>
              <a:t>1.8207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1837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DEFAULT ARGUMENTS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C++ allows us to call a function without specifying all its arguments.</a:t>
            </a:r>
          </a:p>
          <a:p>
            <a:pPr algn="just"/>
            <a:r>
              <a:rPr lang="en-US" dirty="0" smtClean="0"/>
              <a:t>In such cases, the function assigns a default value to the parameter which does not have a matching argument in the function call.</a:t>
            </a:r>
          </a:p>
          <a:p>
            <a:pPr algn="just"/>
            <a:r>
              <a:rPr lang="en-US" dirty="0" smtClean="0"/>
              <a:t>Default values are specified when the function is declared.</a:t>
            </a:r>
          </a:p>
          <a:p>
            <a:pPr algn="just"/>
            <a:r>
              <a:rPr lang="en-US" dirty="0" smtClean="0"/>
              <a:t>The compiler looks at the prototype to see how many arguments a function uses and alerts the program for possible default values. </a:t>
            </a:r>
          </a:p>
          <a:p>
            <a:pPr algn="just"/>
            <a:r>
              <a:rPr lang="en-US" dirty="0" smtClean="0"/>
              <a:t>Here is an example of a prototype (</a:t>
            </a:r>
            <a:r>
              <a:rPr lang="en-US" dirty="0" err="1" smtClean="0"/>
              <a:t>i.e</a:t>
            </a:r>
            <a:r>
              <a:rPr lang="en-US" dirty="0" smtClean="0"/>
              <a:t> function declaration) with default values:</a:t>
            </a:r>
          </a:p>
          <a:p>
            <a:pPr marL="0" indent="0" algn="just">
              <a:buNone/>
            </a:pPr>
            <a:r>
              <a:rPr lang="en-US" dirty="0" smtClean="0"/>
              <a:t>float amount(float principal, </a:t>
            </a:r>
            <a:r>
              <a:rPr lang="en-US" dirty="0" err="1" smtClean="0"/>
              <a:t>int</a:t>
            </a:r>
            <a:r>
              <a:rPr lang="en-US" dirty="0" smtClean="0"/>
              <a:t> period, float rate=0.15);</a:t>
            </a:r>
          </a:p>
          <a:p>
            <a:pPr marL="0" indent="0" algn="just">
              <a:buNone/>
            </a:pPr>
            <a:r>
              <a:rPr lang="en-US" dirty="0" smtClean="0"/>
              <a:t>value=amount(5000,7);</a:t>
            </a:r>
          </a:p>
          <a:p>
            <a:pPr marL="0" indent="0" algn="just">
              <a:buNone/>
            </a:pPr>
            <a:r>
              <a:rPr lang="en-US" dirty="0" smtClean="0"/>
              <a:t>Value=amount(5000,5,0.12);</a:t>
            </a:r>
          </a:p>
          <a:p>
            <a:pPr algn="just"/>
            <a:r>
              <a:rPr lang="en-US" dirty="0" smtClean="0"/>
              <a:t>Only the trailing arguments can have default values and so  we must add defaults from right to left.</a:t>
            </a:r>
          </a:p>
          <a:p>
            <a:pPr marL="0" indent="0" algn="just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mul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=5, </a:t>
            </a:r>
            <a:r>
              <a:rPr lang="en-US" dirty="0" err="1" smtClean="0"/>
              <a:t>int</a:t>
            </a:r>
            <a:r>
              <a:rPr lang="en-US" dirty="0" smtClean="0"/>
              <a:t> j); 	</a:t>
            </a:r>
            <a:r>
              <a:rPr lang="en-US" smtClean="0"/>
              <a:t>		//</a:t>
            </a:r>
            <a:r>
              <a:rPr lang="en-US" dirty="0" smtClean="0"/>
              <a:t>illegal</a:t>
            </a:r>
          </a:p>
          <a:p>
            <a:pPr marL="0" indent="0" algn="just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mul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j=5, </a:t>
            </a:r>
            <a:r>
              <a:rPr lang="en-US" dirty="0" err="1" smtClean="0"/>
              <a:t>int</a:t>
            </a:r>
            <a:r>
              <a:rPr lang="en-US" dirty="0" smtClean="0"/>
              <a:t> k=10);		//legal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464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DEFAULT ARGUMENTS…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91693" y="1392136"/>
            <a:ext cx="8503920" cy="4572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dirty="0" smtClean="0"/>
              <a:t>#include&lt;</a:t>
            </a:r>
            <a:r>
              <a:rPr lang="en-US" sz="1200" dirty="0" err="1" smtClean="0"/>
              <a:t>iostream.h</a:t>
            </a:r>
            <a:r>
              <a:rPr lang="en-US" sz="1200" dirty="0" smtClean="0"/>
              <a:t>&gt;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#include&lt;</a:t>
            </a:r>
            <a:r>
              <a:rPr lang="en-US" sz="1200" dirty="0" err="1" smtClean="0"/>
              <a:t>conio.h</a:t>
            </a:r>
            <a:r>
              <a:rPr lang="en-US" sz="1200" dirty="0" smtClean="0"/>
              <a:t>&gt;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err="1" smtClean="0"/>
              <a:t>int</a:t>
            </a:r>
            <a:r>
              <a:rPr lang="en-US" sz="1200" dirty="0" smtClean="0"/>
              <a:t> main()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float amount;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float value(float p, </a:t>
            </a:r>
            <a:r>
              <a:rPr lang="en-US" sz="1200" dirty="0" err="1" smtClean="0"/>
              <a:t>int</a:t>
            </a:r>
            <a:r>
              <a:rPr lang="en-US" sz="1200" dirty="0" smtClean="0"/>
              <a:t> n, float r=0.15);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void </a:t>
            </a:r>
            <a:r>
              <a:rPr lang="en-US" sz="1200" dirty="0" err="1" smtClean="0"/>
              <a:t>printline</a:t>
            </a:r>
            <a:r>
              <a:rPr lang="en-US" sz="1200" dirty="0" smtClean="0"/>
              <a:t>(char </a:t>
            </a:r>
            <a:r>
              <a:rPr lang="en-US" sz="1200" dirty="0" err="1" smtClean="0"/>
              <a:t>ch</a:t>
            </a:r>
            <a:r>
              <a:rPr lang="en-US" sz="1200" dirty="0" smtClean="0"/>
              <a:t>=‘*’,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len</a:t>
            </a:r>
            <a:r>
              <a:rPr lang="en-US" sz="1200" dirty="0" smtClean="0"/>
              <a:t>=40);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err="1" smtClean="0"/>
              <a:t>printline</a:t>
            </a:r>
            <a:r>
              <a:rPr lang="en-US" sz="1200" dirty="0" smtClean="0"/>
              <a:t>();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amount=value(5000.00,5);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err="1" smtClean="0"/>
              <a:t>cout</a:t>
            </a:r>
            <a:r>
              <a:rPr lang="en-US" sz="1200" dirty="0" smtClean="0"/>
              <a:t>&lt;&lt;“\n final value= “&lt;&lt;amount&lt;&lt;“\n”;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err="1" smtClean="0"/>
              <a:t>printline</a:t>
            </a:r>
            <a:r>
              <a:rPr lang="en-US" sz="1200" dirty="0" smtClean="0"/>
              <a:t>(‘=‘);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err="1" smtClean="0"/>
              <a:t>getch</a:t>
            </a:r>
            <a:r>
              <a:rPr lang="en-US" sz="1200" dirty="0" smtClean="0"/>
              <a:t>();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return 0;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}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float value(float p, </a:t>
            </a:r>
            <a:r>
              <a:rPr lang="en-US" sz="1200" dirty="0" err="1" smtClean="0"/>
              <a:t>int</a:t>
            </a:r>
            <a:r>
              <a:rPr lang="en-US" sz="1200" dirty="0" smtClean="0"/>
              <a:t> n, float r)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err="1" smtClean="0"/>
              <a:t>int</a:t>
            </a:r>
            <a:r>
              <a:rPr lang="en-US" sz="1200" dirty="0" smtClean="0"/>
              <a:t> year=1;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float sum=p;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while(year&lt;=n)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{	sum=sum*(1+r);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	year=year+1; 	}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return(sum);	}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void </a:t>
            </a:r>
            <a:r>
              <a:rPr lang="en-US" sz="1200" dirty="0" err="1" smtClean="0"/>
              <a:t>printline</a:t>
            </a:r>
            <a:r>
              <a:rPr lang="en-US" sz="1200" dirty="0" smtClean="0"/>
              <a:t>(char </a:t>
            </a:r>
            <a:r>
              <a:rPr lang="en-US" sz="1200" dirty="0" err="1" smtClean="0"/>
              <a:t>ch</a:t>
            </a:r>
            <a:r>
              <a:rPr lang="en-US" sz="1200" dirty="0" smtClean="0"/>
              <a:t>,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len</a:t>
            </a:r>
            <a:r>
              <a:rPr lang="en-US" sz="12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{	for(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i</a:t>
            </a:r>
            <a:r>
              <a:rPr lang="en-US" sz="1200" dirty="0" smtClean="0"/>
              <a:t>=1;i&lt;=</a:t>
            </a:r>
            <a:r>
              <a:rPr lang="en-US" sz="1200" dirty="0" err="1" smtClean="0"/>
              <a:t>len;i</a:t>
            </a:r>
            <a:r>
              <a:rPr lang="en-US" sz="1200" dirty="0" smtClean="0"/>
              <a:t>++)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		</a:t>
            </a:r>
            <a:r>
              <a:rPr lang="en-US" sz="1200" dirty="0" err="1" smtClean="0"/>
              <a:t>cout</a:t>
            </a:r>
            <a:r>
              <a:rPr lang="en-US" sz="1200" dirty="0" smtClean="0"/>
              <a:t>&lt;&lt;</a:t>
            </a:r>
            <a:r>
              <a:rPr lang="en-US" sz="1200" dirty="0" err="1" smtClean="0"/>
              <a:t>ch</a:t>
            </a:r>
            <a:r>
              <a:rPr lang="en-US" sz="12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cout</a:t>
            </a:r>
            <a:r>
              <a:rPr lang="en-US" sz="1200" dirty="0" smtClean="0"/>
              <a:t>&lt;&lt;“\n”;	}</a:t>
            </a:r>
          </a:p>
          <a:p>
            <a:pPr>
              <a:spcBef>
                <a:spcPts val="0"/>
              </a:spcBef>
              <a:buNone/>
            </a:pPr>
            <a:endParaRPr lang="en-US" sz="1200" dirty="0" smtClean="0"/>
          </a:p>
          <a:p>
            <a:pPr>
              <a:spcBef>
                <a:spcPts val="0"/>
              </a:spcBef>
              <a:buNone/>
            </a:pPr>
            <a:endParaRPr lang="en-US" sz="1200" dirty="0" smtClean="0"/>
          </a:p>
          <a:p>
            <a:pPr>
              <a:spcBef>
                <a:spcPts val="0"/>
              </a:spcBef>
              <a:buNone/>
            </a:pPr>
            <a:endParaRPr lang="en-US" sz="1200" dirty="0"/>
          </a:p>
        </p:txBody>
      </p:sp>
      <p:sp>
        <p:nvSpPr>
          <p:cNvPr id="6" name="Rounded Rectangle 5"/>
          <p:cNvSpPr/>
          <p:nvPr/>
        </p:nvSpPr>
        <p:spPr>
          <a:xfrm>
            <a:off x="4572000" y="2286000"/>
            <a:ext cx="4297680" cy="1463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*******************************</a:t>
            </a:r>
          </a:p>
          <a:p>
            <a:pPr algn="ctr"/>
            <a:r>
              <a:rPr lang="en-US" dirty="0" smtClean="0"/>
              <a:t>Final value=10056.8</a:t>
            </a:r>
          </a:p>
          <a:p>
            <a:pPr algn="ctr"/>
            <a:r>
              <a:rPr lang="en-US" dirty="0" smtClean="0"/>
              <a:t>Final value=37129.3</a:t>
            </a:r>
          </a:p>
          <a:p>
            <a:pPr algn="ctr"/>
            <a:r>
              <a:rPr lang="en-US" dirty="0" smtClean="0"/>
              <a:t>======================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CONST ARGUMENTS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 C++, an argument to a function can be declared as </a:t>
            </a:r>
            <a:r>
              <a:rPr lang="en-US" dirty="0" smtClean="0">
                <a:solidFill>
                  <a:srgbClr val="7030A0"/>
                </a:solidFill>
              </a:rPr>
              <a:t>const</a:t>
            </a:r>
            <a:r>
              <a:rPr lang="en-US" dirty="0" smtClean="0"/>
              <a:t> as shown below</a:t>
            </a:r>
          </a:p>
          <a:p>
            <a:pPr lvl="1" algn="just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strlen</a:t>
            </a:r>
            <a:r>
              <a:rPr lang="en-US" dirty="0" smtClean="0"/>
              <a:t>(const char *p);</a:t>
            </a:r>
          </a:p>
          <a:p>
            <a:pPr lvl="1" algn="just"/>
            <a:r>
              <a:rPr lang="en-US" dirty="0" err="1" smtClean="0"/>
              <a:t>Int</a:t>
            </a:r>
            <a:r>
              <a:rPr lang="en-US" dirty="0" smtClean="0"/>
              <a:t> length(const string &amp;s);</a:t>
            </a:r>
          </a:p>
          <a:p>
            <a:pPr algn="just"/>
            <a:r>
              <a:rPr lang="en-US" dirty="0" smtClean="0"/>
              <a:t>The qualifier const tells the computer that the function should not modify the argument. </a:t>
            </a:r>
          </a:p>
          <a:p>
            <a:pPr algn="just"/>
            <a:r>
              <a:rPr lang="en-US" dirty="0" smtClean="0"/>
              <a:t>This is used only when we pass arguments by reference or pointers.</a:t>
            </a:r>
          </a:p>
          <a:p>
            <a:pPr marL="165100" lvl="1" indent="-165100" algn="just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RECURSION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Adobe Garamond Pro" pitchFamily="18" charset="0"/>
              </a:rPr>
              <a:t>When a function calls itself it is called recursion. </a:t>
            </a:r>
            <a:r>
              <a:rPr lang="en-US" dirty="0" err="1" smtClean="0">
                <a:latin typeface="Adobe Garamond Pro" pitchFamily="18" charset="0"/>
              </a:rPr>
              <a:t>i.e</a:t>
            </a:r>
            <a:r>
              <a:rPr lang="en-US" dirty="0" smtClean="0">
                <a:latin typeface="Adobe Garamond Pro" pitchFamily="18" charset="0"/>
              </a:rPr>
              <a:t> one of the statements in the function definition makes a call to the same function in which it is present.</a:t>
            </a:r>
          </a:p>
          <a:p>
            <a:r>
              <a:rPr lang="en-US" dirty="0" smtClean="0">
                <a:latin typeface="Adobe Garamond Pro" pitchFamily="18" charset="0"/>
              </a:rPr>
              <a:t>A recursive function should have a base case which returns the program control to the calling function.</a:t>
            </a:r>
          </a:p>
          <a:p>
            <a:r>
              <a:rPr lang="en-US" dirty="0" err="1" smtClean="0">
                <a:latin typeface="Adobe Garamond Pro" pitchFamily="18" charset="0"/>
              </a:rPr>
              <a:t>Eg</a:t>
            </a:r>
            <a:r>
              <a:rPr lang="en-US" dirty="0" smtClean="0">
                <a:latin typeface="Adobe Garamond Pro" pitchFamily="18" charset="0"/>
              </a:rPr>
              <a:t>: to factorial of a number, the base case would be factorial for 0.</a:t>
            </a:r>
            <a:endParaRPr lang="en-US" dirty="0">
              <a:latin typeface="Adobe Garamond Pro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long fact(</a:t>
            </a:r>
            <a:r>
              <a:rPr lang="en-US" dirty="0" err="1" smtClean="0"/>
              <a:t>int</a:t>
            </a:r>
            <a:r>
              <a:rPr lang="en-US" dirty="0" smtClean="0"/>
              <a:t> n)</a:t>
            </a:r>
          </a:p>
          <a:p>
            <a:pPr>
              <a:buNone/>
            </a:pPr>
            <a:r>
              <a:rPr lang="en-US" dirty="0" smtClean="0"/>
              <a:t>{	if(n==0)</a:t>
            </a:r>
          </a:p>
          <a:p>
            <a:pPr>
              <a:buNone/>
            </a:pPr>
            <a:r>
              <a:rPr lang="en-US" dirty="0" smtClean="0"/>
              <a:t>		return 1;	</a:t>
            </a:r>
          </a:p>
          <a:p>
            <a:pPr>
              <a:buNone/>
            </a:pPr>
            <a:r>
              <a:rPr lang="en-US" dirty="0" smtClean="0"/>
              <a:t>		return(n*fact(n-1</a:t>
            </a:r>
            <a:r>
              <a:rPr lang="en-US" smtClean="0"/>
              <a:t>));  </a:t>
            </a:r>
          </a:p>
          <a:p>
            <a:pPr>
              <a:buNone/>
            </a:pPr>
            <a:r>
              <a:rPr lang="en-US" smtClean="0"/>
              <a:t>}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pPr>
              <a:buNone/>
            </a:pPr>
            <a:r>
              <a:rPr lang="en-US" dirty="0" smtClean="0"/>
              <a:t>{	</a:t>
            </a:r>
            <a:r>
              <a:rPr lang="en-US" dirty="0" err="1" smtClean="0"/>
              <a:t>int</a:t>
            </a:r>
            <a:r>
              <a:rPr lang="en-US" dirty="0" smtClean="0"/>
              <a:t> num;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&lt;&lt;“enter a number”;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&gt;&gt;num;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&lt;&lt;“\</a:t>
            </a:r>
            <a:r>
              <a:rPr lang="en-US" dirty="0" err="1" smtClean="0"/>
              <a:t>nfactorial</a:t>
            </a:r>
            <a:r>
              <a:rPr lang="en-US" dirty="0" smtClean="0"/>
              <a:t> of “&lt;&lt;num&lt;&lt;“is”&lt;&lt;fact(num);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FUNCTION OVERLOADING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Overloading refers to the use of the same thing for different purposes. </a:t>
            </a:r>
          </a:p>
          <a:p>
            <a:pPr algn="just"/>
            <a:r>
              <a:rPr lang="en-US" dirty="0" smtClean="0"/>
              <a:t>C++ permits overloading of functions.</a:t>
            </a:r>
          </a:p>
          <a:p>
            <a:pPr algn="just"/>
            <a:r>
              <a:rPr lang="en-US" dirty="0" smtClean="0"/>
              <a:t>We can use the </a:t>
            </a:r>
            <a:r>
              <a:rPr lang="en-US" u="sng" dirty="0" smtClean="0">
                <a:solidFill>
                  <a:srgbClr val="7030A0"/>
                </a:solidFill>
              </a:rPr>
              <a:t>same function name</a:t>
            </a:r>
            <a:r>
              <a:rPr lang="en-US" dirty="0" smtClean="0"/>
              <a:t> to create functions that </a:t>
            </a:r>
            <a:r>
              <a:rPr lang="en-US" u="sng" dirty="0" smtClean="0">
                <a:solidFill>
                  <a:srgbClr val="7030A0"/>
                </a:solidFill>
              </a:rPr>
              <a:t>perform a variety of different tasks</a:t>
            </a:r>
          </a:p>
          <a:p>
            <a:pPr algn="just"/>
            <a:r>
              <a:rPr lang="en-US" dirty="0" smtClean="0"/>
              <a:t>This is called </a:t>
            </a:r>
            <a:r>
              <a:rPr lang="en-US" u="sng" dirty="0" smtClean="0">
                <a:solidFill>
                  <a:srgbClr val="7030A0"/>
                </a:solidFill>
              </a:rPr>
              <a:t>function polymorphism</a:t>
            </a:r>
            <a:r>
              <a:rPr lang="en-US" dirty="0" smtClean="0"/>
              <a:t> in OOP.</a:t>
            </a:r>
          </a:p>
          <a:p>
            <a:pPr algn="just"/>
            <a:r>
              <a:rPr lang="en-US" dirty="0" smtClean="0"/>
              <a:t>One function name but with </a:t>
            </a:r>
            <a:r>
              <a:rPr lang="en-US" u="sng" dirty="0" smtClean="0">
                <a:solidFill>
                  <a:srgbClr val="7030A0"/>
                </a:solidFill>
              </a:rPr>
              <a:t>different argument lists</a:t>
            </a:r>
            <a:r>
              <a:rPr lang="en-US" dirty="0" smtClean="0"/>
              <a:t> which </a:t>
            </a:r>
            <a:r>
              <a:rPr lang="en-US" u="sng" dirty="0" smtClean="0">
                <a:solidFill>
                  <a:srgbClr val="7030A0"/>
                </a:solidFill>
              </a:rPr>
              <a:t>perform different operations</a:t>
            </a:r>
            <a:r>
              <a:rPr lang="en-US" dirty="0" smtClean="0"/>
              <a:t> depending on the argument list in the function call.</a:t>
            </a:r>
          </a:p>
          <a:p>
            <a:pPr algn="just"/>
            <a:r>
              <a:rPr lang="en-US" dirty="0" smtClean="0"/>
              <a:t>Correct function to be invoked is determined by checking the number and type of the arguments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FUNCTION </a:t>
            </a:r>
            <a:r>
              <a:rPr lang="en-US" dirty="0" smtClean="0">
                <a:solidFill>
                  <a:srgbClr val="C00000"/>
                </a:solidFill>
              </a:rPr>
              <a:t>OVERLOADING…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 smtClean="0"/>
              <a:t>//Declarations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add(</a:t>
            </a:r>
            <a:r>
              <a:rPr lang="en-US" dirty="0" err="1" smtClean="0"/>
              <a:t>int</a:t>
            </a:r>
            <a:r>
              <a:rPr lang="en-US" dirty="0" smtClean="0"/>
              <a:t> a, </a:t>
            </a:r>
            <a:r>
              <a:rPr lang="en-US" dirty="0" err="1" smtClean="0"/>
              <a:t>int</a:t>
            </a:r>
            <a:r>
              <a:rPr lang="en-US" dirty="0" smtClean="0"/>
              <a:t> b);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add(</a:t>
            </a:r>
            <a:r>
              <a:rPr lang="en-US" dirty="0" err="1"/>
              <a:t>int</a:t>
            </a:r>
            <a:r>
              <a:rPr lang="en-US" dirty="0"/>
              <a:t> a,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 smtClean="0"/>
              <a:t>b,int</a:t>
            </a:r>
            <a:r>
              <a:rPr lang="en-US" dirty="0" smtClean="0"/>
              <a:t> c);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double add(double x, double y);</a:t>
            </a:r>
          </a:p>
          <a:p>
            <a:pPr marL="0" indent="0">
              <a:buNone/>
            </a:pPr>
            <a:r>
              <a:rPr lang="en-US" dirty="0"/>
              <a:t>double </a:t>
            </a:r>
            <a:r>
              <a:rPr lang="en-US" dirty="0" smtClean="0"/>
              <a:t>add(</a:t>
            </a:r>
            <a:r>
              <a:rPr lang="en-US" dirty="0" err="1" smtClean="0"/>
              <a:t>int</a:t>
            </a:r>
            <a:r>
              <a:rPr lang="en-US" dirty="0" smtClean="0"/>
              <a:t> p, </a:t>
            </a:r>
            <a:r>
              <a:rPr lang="en-US" dirty="0"/>
              <a:t>double </a:t>
            </a:r>
            <a:r>
              <a:rPr lang="en-US" dirty="0" smtClean="0"/>
              <a:t>q);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double add(double </a:t>
            </a:r>
            <a:r>
              <a:rPr lang="en-US" dirty="0" smtClean="0"/>
              <a:t>m, </a:t>
            </a:r>
            <a:r>
              <a:rPr lang="en-US" dirty="0" err="1" smtClean="0"/>
              <a:t>int</a:t>
            </a:r>
            <a:r>
              <a:rPr lang="en-US" dirty="0" smtClean="0"/>
              <a:t> n);</a:t>
            </a:r>
          </a:p>
          <a:p>
            <a:pPr marL="0" indent="0">
              <a:buNone/>
            </a:pPr>
            <a:r>
              <a:rPr lang="en-US" dirty="0" smtClean="0"/>
              <a:t>//Function calls</a:t>
            </a:r>
          </a:p>
          <a:p>
            <a:pPr marL="0" indent="0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&lt;&lt;add(5,10);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&lt;&lt;</a:t>
            </a:r>
            <a:r>
              <a:rPr lang="en-US" dirty="0" smtClean="0"/>
              <a:t>add(15,10.0);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&lt;&lt;</a:t>
            </a:r>
            <a:r>
              <a:rPr lang="en-US" dirty="0" smtClean="0"/>
              <a:t>add(12.5,7.5);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&lt;&lt;</a:t>
            </a:r>
            <a:r>
              <a:rPr lang="en-US" dirty="0" smtClean="0"/>
              <a:t>add(5,10,15);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&lt;&lt;</a:t>
            </a:r>
            <a:r>
              <a:rPr lang="en-US" dirty="0" smtClean="0"/>
              <a:t>add(0.75,5);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31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FUNCTION OVERLOADING…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function call first matches the prototype having the same number and type of arguments and then calls the appropriate function for execution.</a:t>
            </a:r>
          </a:p>
          <a:p>
            <a:r>
              <a:rPr lang="en-US" dirty="0" smtClean="0"/>
              <a:t>The function selection involves the following steps:</a:t>
            </a:r>
          </a:p>
          <a:p>
            <a:pPr lvl="1"/>
            <a:r>
              <a:rPr lang="en-US" dirty="0" smtClean="0"/>
              <a:t>First exact match</a:t>
            </a:r>
          </a:p>
          <a:p>
            <a:pPr lvl="1"/>
            <a:r>
              <a:rPr lang="en-US" dirty="0" smtClean="0"/>
              <a:t>Uses integral promotions </a:t>
            </a:r>
            <a:r>
              <a:rPr lang="en-US" dirty="0" err="1" smtClean="0"/>
              <a:t>eg</a:t>
            </a:r>
            <a:r>
              <a:rPr lang="en-US" dirty="0" smtClean="0"/>
              <a:t>: char to </a:t>
            </a:r>
            <a:r>
              <a:rPr lang="en-US" dirty="0" err="1" smtClean="0"/>
              <a:t>int</a:t>
            </a:r>
            <a:r>
              <a:rPr lang="en-US" dirty="0" smtClean="0"/>
              <a:t>, float to double</a:t>
            </a:r>
          </a:p>
          <a:p>
            <a:pPr lvl="1"/>
            <a:r>
              <a:rPr lang="en-US" dirty="0" smtClean="0"/>
              <a:t>Use built-in conversions. If the conversion has multiple matches, compiler will generate an error message.</a:t>
            </a:r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: long square(long n)</a:t>
            </a:r>
          </a:p>
          <a:p>
            <a:pPr lvl="2"/>
            <a:r>
              <a:rPr lang="en-US" dirty="0" smtClean="0"/>
              <a:t>double square(double x)</a:t>
            </a:r>
          </a:p>
          <a:p>
            <a:pPr lvl="2"/>
            <a:r>
              <a:rPr lang="en-US" dirty="0" smtClean="0"/>
              <a:t>square(10) will cause an error</a:t>
            </a:r>
          </a:p>
          <a:p>
            <a:pPr lvl="1"/>
            <a:r>
              <a:rPr lang="en-US" dirty="0" smtClean="0"/>
              <a:t>Try the user-defined conversions (mostly in class objects)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97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INTRODUCTION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Dividing a program into functions is one of the major principles of top-down, structured programming.</a:t>
            </a:r>
          </a:p>
          <a:p>
            <a:pPr algn="just"/>
            <a:r>
              <a:rPr lang="en-US" dirty="0" smtClean="0"/>
              <a:t>Advantage of using functions is that it is possible to reduce the size of a program by calling and using them at different places in the program.</a:t>
            </a:r>
          </a:p>
          <a:p>
            <a:pPr lvl="2" algn="just">
              <a:buNone/>
            </a:pPr>
            <a:r>
              <a:rPr lang="en-US" dirty="0" smtClean="0"/>
              <a:t>void show();	//Function declaration</a:t>
            </a:r>
          </a:p>
          <a:p>
            <a:pPr lvl="2" algn="just">
              <a:buNone/>
            </a:pPr>
            <a:r>
              <a:rPr lang="en-US" dirty="0" smtClean="0"/>
              <a:t>main()</a:t>
            </a:r>
          </a:p>
          <a:p>
            <a:pPr lvl="2" algn="just">
              <a:buNone/>
            </a:pPr>
            <a:r>
              <a:rPr lang="en-US" dirty="0" smtClean="0"/>
              <a:t>{</a:t>
            </a:r>
          </a:p>
          <a:p>
            <a:pPr lvl="2" algn="just">
              <a:buNone/>
            </a:pPr>
            <a:r>
              <a:rPr lang="en-US" dirty="0" smtClean="0"/>
              <a:t>…..</a:t>
            </a:r>
          </a:p>
          <a:p>
            <a:pPr lvl="2" algn="just">
              <a:buNone/>
            </a:pPr>
            <a:r>
              <a:rPr lang="en-US" dirty="0" smtClean="0"/>
              <a:t>show();	//Function call</a:t>
            </a:r>
          </a:p>
          <a:p>
            <a:pPr lvl="2" algn="just">
              <a:buNone/>
            </a:pPr>
            <a:r>
              <a:rPr lang="en-US" dirty="0" smtClean="0"/>
              <a:t>…..</a:t>
            </a:r>
          </a:p>
          <a:p>
            <a:pPr lvl="2" algn="just">
              <a:buNone/>
            </a:pPr>
            <a:r>
              <a:rPr lang="en-US" dirty="0" smtClean="0"/>
              <a:t>}</a:t>
            </a:r>
          </a:p>
          <a:p>
            <a:pPr lvl="2" algn="just">
              <a:buNone/>
            </a:pPr>
            <a:r>
              <a:rPr lang="en-US" dirty="0" smtClean="0"/>
              <a:t>void show()	//Function definition</a:t>
            </a:r>
          </a:p>
          <a:p>
            <a:pPr lvl="2" algn="just">
              <a:buNone/>
            </a:pPr>
            <a:r>
              <a:rPr lang="en-US" dirty="0" smtClean="0"/>
              <a:t>{</a:t>
            </a:r>
          </a:p>
          <a:p>
            <a:pPr lvl="2" algn="just">
              <a:buNone/>
            </a:pPr>
            <a:r>
              <a:rPr lang="en-US" dirty="0" smtClean="0"/>
              <a:t>….			//Function body</a:t>
            </a:r>
          </a:p>
          <a:p>
            <a:pPr lvl="2" algn="just">
              <a:buNone/>
            </a:pPr>
            <a:r>
              <a:rPr lang="en-US" dirty="0" smtClean="0"/>
              <a:t>….</a:t>
            </a:r>
          </a:p>
          <a:p>
            <a:pPr lvl="2" algn="just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FUNCTION OVERLOADING…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area(</a:t>
            </a:r>
            <a:r>
              <a:rPr lang="en-US" dirty="0" err="1" smtClean="0"/>
              <a:t>int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area(</a:t>
            </a:r>
            <a:r>
              <a:rPr lang="en-US" dirty="0" err="1" smtClean="0"/>
              <a:t>int,int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smtClean="0"/>
              <a:t>float area(float);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&lt;&lt;“Area of square”&lt;&lt;area(5);</a:t>
            </a:r>
          </a:p>
          <a:p>
            <a:pPr marL="0" indent="0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&lt;&lt;“\</a:t>
            </a:r>
            <a:r>
              <a:rPr lang="en-US" dirty="0" err="1" smtClean="0"/>
              <a:t>nArea</a:t>
            </a:r>
            <a:r>
              <a:rPr lang="en-US" dirty="0" smtClean="0"/>
              <a:t> of rectangle”&lt;&lt;area(5,10);</a:t>
            </a:r>
          </a:p>
          <a:p>
            <a:pPr marL="0" indent="0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&lt;&lt;“\</a:t>
            </a:r>
            <a:r>
              <a:rPr lang="en-US" dirty="0" err="1" smtClean="0"/>
              <a:t>nArea</a:t>
            </a:r>
            <a:r>
              <a:rPr lang="en-US" dirty="0" smtClean="0"/>
              <a:t> of circle”&lt;&lt;area(5.5);</a:t>
            </a:r>
          </a:p>
          <a:p>
            <a:pPr marL="0" indent="0">
              <a:buNone/>
            </a:pPr>
            <a:r>
              <a:rPr lang="en-US" dirty="0" smtClean="0"/>
              <a:t>return 0;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area(</a:t>
            </a:r>
            <a:r>
              <a:rPr lang="en-US" dirty="0" err="1" smtClean="0"/>
              <a:t>int</a:t>
            </a:r>
            <a:r>
              <a:rPr lang="en-US" dirty="0" smtClean="0"/>
              <a:t> side)		</a:t>
            </a:r>
          </a:p>
          <a:p>
            <a:pPr marL="0" indent="0">
              <a:buNone/>
            </a:pPr>
            <a:r>
              <a:rPr lang="en-US" dirty="0" smtClean="0"/>
              <a:t>	{ return(side*side); }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area(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length, </a:t>
            </a:r>
            <a:r>
              <a:rPr lang="en-US" dirty="0" err="1" smtClean="0"/>
              <a:t>int</a:t>
            </a:r>
            <a:r>
              <a:rPr lang="en-US" dirty="0" smtClean="0"/>
              <a:t> breadth)</a:t>
            </a:r>
          </a:p>
          <a:p>
            <a:pPr marL="0" indent="0">
              <a:buNone/>
            </a:pPr>
            <a:r>
              <a:rPr lang="en-US" dirty="0"/>
              <a:t>	{ </a:t>
            </a:r>
            <a:r>
              <a:rPr lang="en-US" dirty="0" smtClean="0"/>
              <a:t>return(length*breadth); </a:t>
            </a: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smtClean="0"/>
              <a:t>float area(float radius)</a:t>
            </a:r>
          </a:p>
          <a:p>
            <a:pPr marL="0" indent="0">
              <a:buNone/>
            </a:pPr>
            <a:r>
              <a:rPr lang="en-US" dirty="0"/>
              <a:t>	{ </a:t>
            </a:r>
            <a:r>
              <a:rPr lang="en-US" dirty="0" smtClean="0"/>
              <a:t>return(3.14*radius*radius); </a:t>
            </a: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4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MATH LIBRARY FUNCTIONS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Frequently used math library functions are: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489711"/>
              </p:ext>
            </p:extLst>
          </p:nvPr>
        </p:nvGraphicFramePr>
        <p:xfrm>
          <a:off x="533399" y="2214880"/>
          <a:ext cx="8077201" cy="3728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8336"/>
                <a:gridCol w="6158865"/>
              </a:tblGrid>
              <a:tr h="427310"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</a:tr>
              <a:tr h="427310">
                <a:tc>
                  <a:txBody>
                    <a:bodyPr/>
                    <a:lstStyle/>
                    <a:p>
                      <a:r>
                        <a:rPr lang="en-US" dirty="0" smtClean="0"/>
                        <a:t>ceil(x)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Rounds to the smallest integer not less than x ceil(8.1)=9.0</a:t>
                      </a:r>
                      <a:endParaRPr lang="en-US" dirty="0"/>
                    </a:p>
                  </a:txBody>
                  <a:tcPr/>
                </a:tc>
              </a:tr>
              <a:tr h="42731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cos</a:t>
                      </a:r>
                      <a:r>
                        <a:rPr lang="en-US" dirty="0" smtClean="0"/>
                        <a:t>(x)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cosine of x</a:t>
                      </a:r>
                      <a:endParaRPr lang="en-US" dirty="0"/>
                    </a:p>
                  </a:txBody>
                  <a:tcPr/>
                </a:tc>
              </a:tr>
              <a:tr h="42731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exp</a:t>
                      </a:r>
                      <a:r>
                        <a:rPr lang="en-US" dirty="0" smtClean="0"/>
                        <a:t>(x)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Exponential function e</a:t>
                      </a:r>
                      <a:r>
                        <a:rPr lang="en-US" baseline="30000" dirty="0" smtClean="0"/>
                        <a:t>x</a:t>
                      </a:r>
                      <a:endParaRPr lang="en-US" baseline="30000" dirty="0"/>
                    </a:p>
                  </a:txBody>
                  <a:tcPr/>
                </a:tc>
              </a:tr>
              <a:tr h="42731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fabs</a:t>
                      </a:r>
                      <a:r>
                        <a:rPr lang="en-US" dirty="0" smtClean="0"/>
                        <a:t>(x)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Absolute value of x </a:t>
                      </a:r>
                      <a:endParaRPr lang="en-US" dirty="0"/>
                    </a:p>
                  </a:txBody>
                  <a:tcPr/>
                </a:tc>
              </a:tr>
              <a:tr h="737549">
                <a:tc>
                  <a:txBody>
                    <a:bodyPr/>
                    <a:lstStyle/>
                    <a:p>
                      <a:r>
                        <a:rPr lang="en-US" dirty="0" smtClean="0"/>
                        <a:t>floor(x)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Rounds to the largest integer</a:t>
                      </a:r>
                      <a:r>
                        <a:rPr lang="en-US" baseline="0" dirty="0" smtClean="0"/>
                        <a:t> not greater than x floor(8.2)=8.0</a:t>
                      </a:r>
                      <a:endParaRPr lang="en-US" dirty="0"/>
                    </a:p>
                  </a:txBody>
                  <a:tcPr/>
                </a:tc>
              </a:tr>
              <a:tr h="427310">
                <a:tc>
                  <a:txBody>
                    <a:bodyPr/>
                    <a:lstStyle/>
                    <a:p>
                      <a:r>
                        <a:rPr lang="en-US" dirty="0" smtClean="0"/>
                        <a:t>pow(</a:t>
                      </a:r>
                      <a:r>
                        <a:rPr lang="en-US" dirty="0" err="1" smtClean="0"/>
                        <a:t>x,y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 raised</a:t>
                      </a:r>
                      <a:r>
                        <a:rPr lang="en-US" baseline="0" dirty="0" smtClean="0"/>
                        <a:t> to power y (</a:t>
                      </a:r>
                      <a:r>
                        <a:rPr lang="en-US" baseline="0" dirty="0" err="1" smtClean="0"/>
                        <a:t>x</a:t>
                      </a:r>
                      <a:r>
                        <a:rPr lang="en-US" baseline="30000" dirty="0" err="1" smtClean="0"/>
                        <a:t>y</a:t>
                      </a:r>
                      <a:r>
                        <a:rPr lang="en-US" baseline="0" dirty="0" smtClean="0"/>
                        <a:t>)</a:t>
                      </a:r>
                      <a:endParaRPr lang="en-US" baseline="30000" dirty="0"/>
                    </a:p>
                  </a:txBody>
                  <a:tcPr/>
                </a:tc>
              </a:tr>
              <a:tr h="42731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sqrt</a:t>
                      </a:r>
                      <a:r>
                        <a:rPr lang="en-US" dirty="0" smtClean="0"/>
                        <a:t>(x)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Square root of x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06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CLASSES AND OBJECTS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A CLASS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Class binds data and its associated functions together.</a:t>
            </a:r>
          </a:p>
          <a:p>
            <a:r>
              <a:rPr lang="en-US" dirty="0" smtClean="0"/>
              <a:t>It allows the data and functions to be hidden.</a:t>
            </a:r>
          </a:p>
          <a:p>
            <a:r>
              <a:rPr lang="en-US" dirty="0" smtClean="0"/>
              <a:t>Class creates a new abstract data type that can be treated like any other built-in data type.</a:t>
            </a:r>
          </a:p>
          <a:p>
            <a:r>
              <a:rPr lang="en-US" dirty="0" smtClean="0"/>
              <a:t>A class specification has 2 parts:</a:t>
            </a:r>
          </a:p>
          <a:p>
            <a:pPr lvl="1"/>
            <a:r>
              <a:rPr lang="en-US" dirty="0" smtClean="0"/>
              <a:t>Class declaration</a:t>
            </a:r>
          </a:p>
          <a:p>
            <a:pPr lvl="1"/>
            <a:r>
              <a:rPr lang="en-US" dirty="0" smtClean="0"/>
              <a:t>Class function definitions</a:t>
            </a:r>
          </a:p>
          <a:p>
            <a:r>
              <a:rPr lang="en-US" dirty="0" smtClean="0"/>
              <a:t>Class declaration describes the type and scope of its members</a:t>
            </a:r>
          </a:p>
          <a:p>
            <a:r>
              <a:rPr lang="en-US" dirty="0" smtClean="0"/>
              <a:t>Class function definitions describe how the class functions are implemented.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A CLASS…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u="sng" dirty="0" smtClean="0"/>
              <a:t>SYNTAX</a:t>
            </a:r>
          </a:p>
          <a:p>
            <a:pPr>
              <a:buNone/>
            </a:pPr>
            <a:r>
              <a:rPr lang="en-US" dirty="0" smtClean="0"/>
              <a:t>class </a:t>
            </a:r>
            <a:r>
              <a:rPr lang="en-US" dirty="0" err="1" smtClean="0"/>
              <a:t>class_name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private:</a:t>
            </a:r>
          </a:p>
          <a:p>
            <a:pPr>
              <a:buNone/>
            </a:pPr>
            <a:r>
              <a:rPr lang="en-US" dirty="0" smtClean="0"/>
              <a:t>		variable declarations;</a:t>
            </a:r>
          </a:p>
          <a:p>
            <a:pPr>
              <a:buNone/>
            </a:pPr>
            <a:r>
              <a:rPr lang="en-US" dirty="0" smtClean="0"/>
              <a:t>		function declarations;</a:t>
            </a:r>
          </a:p>
          <a:p>
            <a:pPr>
              <a:buNone/>
            </a:pPr>
            <a:r>
              <a:rPr lang="en-US" dirty="0" smtClean="0"/>
              <a:t>	public:</a:t>
            </a:r>
          </a:p>
          <a:p>
            <a:pPr>
              <a:buNone/>
            </a:pPr>
            <a:r>
              <a:rPr lang="en-US" dirty="0" smtClean="0"/>
              <a:t>		variable declarations;</a:t>
            </a:r>
          </a:p>
          <a:p>
            <a:pPr>
              <a:buNone/>
            </a:pPr>
            <a:r>
              <a:rPr lang="en-US" dirty="0" smtClean="0"/>
              <a:t>		function declarations;</a:t>
            </a:r>
          </a:p>
          <a:p>
            <a:pPr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A CLASS…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The functions and variables declared within class are called </a:t>
            </a:r>
            <a:r>
              <a:rPr lang="en-US" i="1" dirty="0" smtClean="0"/>
              <a:t>class members.</a:t>
            </a:r>
          </a:p>
          <a:p>
            <a:pPr algn="just"/>
            <a:r>
              <a:rPr lang="en-US" dirty="0" smtClean="0"/>
              <a:t>Private class members can be accessed only from within the class.</a:t>
            </a:r>
          </a:p>
          <a:p>
            <a:pPr algn="just"/>
            <a:r>
              <a:rPr lang="en-US" dirty="0" smtClean="0"/>
              <a:t>The keyword private is optional.</a:t>
            </a:r>
          </a:p>
          <a:p>
            <a:pPr algn="just"/>
            <a:r>
              <a:rPr lang="en-US" dirty="0" smtClean="0"/>
              <a:t>By default, the members of a class are private.</a:t>
            </a:r>
          </a:p>
          <a:p>
            <a:pPr algn="just"/>
            <a:r>
              <a:rPr lang="en-US" dirty="0" smtClean="0"/>
              <a:t>Public members can be accessed from outside the class also.</a:t>
            </a:r>
          </a:p>
          <a:p>
            <a:pPr algn="just"/>
            <a:r>
              <a:rPr lang="en-US" dirty="0" smtClean="0"/>
              <a:t>If all the members are private, then that class is completely hidden from the outside world and it does not serve any purpose.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A CLASS…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524000"/>
            <a:ext cx="850392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Variables are called data members </a:t>
            </a:r>
          </a:p>
          <a:p>
            <a:r>
              <a:rPr lang="en-US" dirty="0" smtClean="0"/>
              <a:t>Functions are called member functions</a:t>
            </a:r>
          </a:p>
          <a:p>
            <a:r>
              <a:rPr lang="en-US" dirty="0" smtClean="0"/>
              <a:t>Only member functions can access private data members and private functions.</a:t>
            </a:r>
          </a:p>
          <a:p>
            <a:r>
              <a:rPr lang="en-US" dirty="0" smtClean="0"/>
              <a:t>Public members can be accessed outside the class.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Class Declaration</a:t>
            </a:r>
          </a:p>
        </p:txBody>
      </p:sp>
      <p:sp>
        <p:nvSpPr>
          <p:cNvPr id="18436" name="Rectangle 7"/>
          <p:cNvSpPr>
            <a:spLocks noChangeArrowheads="1"/>
          </p:cNvSpPr>
          <p:nvPr/>
        </p:nvSpPr>
        <p:spPr bwMode="auto">
          <a:xfrm>
            <a:off x="2438400" y="1752600"/>
            <a:ext cx="5334000" cy="4114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en-US"/>
          </a:p>
        </p:txBody>
      </p:sp>
      <p:sp>
        <p:nvSpPr>
          <p:cNvPr id="18437" name="Oval 8"/>
          <p:cNvSpPr>
            <a:spLocks noChangeArrowheads="1"/>
          </p:cNvSpPr>
          <p:nvPr/>
        </p:nvSpPr>
        <p:spPr bwMode="auto">
          <a:xfrm>
            <a:off x="6019800" y="3810000"/>
            <a:ext cx="152400" cy="152400"/>
          </a:xfrm>
          <a:prstGeom prst="ellipse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en-US"/>
          </a:p>
        </p:txBody>
      </p:sp>
      <p:sp>
        <p:nvSpPr>
          <p:cNvPr id="18438" name="Oval 9"/>
          <p:cNvSpPr>
            <a:spLocks noChangeArrowheads="1"/>
          </p:cNvSpPr>
          <p:nvPr/>
        </p:nvSpPr>
        <p:spPr bwMode="auto">
          <a:xfrm>
            <a:off x="6477000" y="3810000"/>
            <a:ext cx="152400" cy="152400"/>
          </a:xfrm>
          <a:prstGeom prst="ellipse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en-US"/>
          </a:p>
        </p:txBody>
      </p:sp>
      <p:sp>
        <p:nvSpPr>
          <p:cNvPr id="18439" name="Line 10"/>
          <p:cNvSpPr>
            <a:spLocks noChangeShapeType="1"/>
          </p:cNvSpPr>
          <p:nvPr/>
        </p:nvSpPr>
        <p:spPr bwMode="auto">
          <a:xfrm>
            <a:off x="6629400" y="3886200"/>
            <a:ext cx="11430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11"/>
          <p:cNvSpPr>
            <a:spLocks noChangeShapeType="1"/>
          </p:cNvSpPr>
          <p:nvPr/>
        </p:nvSpPr>
        <p:spPr bwMode="auto">
          <a:xfrm flipH="1">
            <a:off x="2438400" y="3886200"/>
            <a:ext cx="35814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Rectangle 12"/>
          <p:cNvSpPr>
            <a:spLocks noChangeArrowheads="1"/>
          </p:cNvSpPr>
          <p:nvPr/>
        </p:nvSpPr>
        <p:spPr bwMode="auto">
          <a:xfrm>
            <a:off x="2819400" y="2133600"/>
            <a:ext cx="2819400" cy="12954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en-US"/>
          </a:p>
        </p:txBody>
      </p:sp>
      <p:sp>
        <p:nvSpPr>
          <p:cNvPr id="18442" name="Rectangle 13"/>
          <p:cNvSpPr>
            <a:spLocks noChangeArrowheads="1"/>
          </p:cNvSpPr>
          <p:nvPr/>
        </p:nvSpPr>
        <p:spPr bwMode="auto">
          <a:xfrm>
            <a:off x="3429000" y="2286000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/>
            <a:r>
              <a:rPr lang="en-US"/>
              <a:t>Data</a:t>
            </a:r>
          </a:p>
        </p:txBody>
      </p:sp>
      <p:sp>
        <p:nvSpPr>
          <p:cNvPr id="18443" name="Rectangle 14"/>
          <p:cNvSpPr>
            <a:spLocks noChangeArrowheads="1"/>
          </p:cNvSpPr>
          <p:nvPr/>
        </p:nvSpPr>
        <p:spPr bwMode="auto">
          <a:xfrm>
            <a:off x="3124200" y="28194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/>
            <a:r>
              <a:rPr lang="en-US"/>
              <a:t>Functions</a:t>
            </a:r>
          </a:p>
        </p:txBody>
      </p:sp>
      <p:sp>
        <p:nvSpPr>
          <p:cNvPr id="18444" name="Text Box 16"/>
          <p:cNvSpPr txBox="1">
            <a:spLocks noChangeArrowheads="1"/>
          </p:cNvSpPr>
          <p:nvPr/>
        </p:nvSpPr>
        <p:spPr bwMode="auto">
          <a:xfrm>
            <a:off x="3581400" y="1828800"/>
            <a:ext cx="1220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/>
              <a:t>Private area</a:t>
            </a:r>
          </a:p>
        </p:txBody>
      </p:sp>
      <p:sp>
        <p:nvSpPr>
          <p:cNvPr id="18445" name="Rectangle 17"/>
          <p:cNvSpPr>
            <a:spLocks noChangeArrowheads="1"/>
          </p:cNvSpPr>
          <p:nvPr/>
        </p:nvSpPr>
        <p:spPr bwMode="auto">
          <a:xfrm>
            <a:off x="2819400" y="4343400"/>
            <a:ext cx="2819400" cy="1295400"/>
          </a:xfrm>
          <a:prstGeom prst="rect">
            <a:avLst/>
          </a:prstGeom>
          <a:noFill/>
          <a:ln w="38100">
            <a:solidFill>
              <a:srgbClr val="B8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en-US"/>
          </a:p>
        </p:txBody>
      </p:sp>
      <p:sp>
        <p:nvSpPr>
          <p:cNvPr id="18446" name="Rectangle 18"/>
          <p:cNvSpPr>
            <a:spLocks noChangeArrowheads="1"/>
          </p:cNvSpPr>
          <p:nvPr/>
        </p:nvSpPr>
        <p:spPr bwMode="auto">
          <a:xfrm>
            <a:off x="3429000" y="4495800"/>
            <a:ext cx="1600200" cy="457200"/>
          </a:xfrm>
          <a:prstGeom prst="rect">
            <a:avLst/>
          </a:prstGeom>
          <a:solidFill>
            <a:srgbClr val="B8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/>
            <a:r>
              <a:rPr lang="en-US"/>
              <a:t>Data</a:t>
            </a:r>
          </a:p>
        </p:txBody>
      </p:sp>
      <p:sp>
        <p:nvSpPr>
          <p:cNvPr id="18447" name="Rectangle 19"/>
          <p:cNvSpPr>
            <a:spLocks noChangeArrowheads="1"/>
          </p:cNvSpPr>
          <p:nvPr/>
        </p:nvSpPr>
        <p:spPr bwMode="auto">
          <a:xfrm>
            <a:off x="3124200" y="5029200"/>
            <a:ext cx="2133600" cy="457200"/>
          </a:xfrm>
          <a:prstGeom prst="rect">
            <a:avLst/>
          </a:prstGeom>
          <a:solidFill>
            <a:srgbClr val="B8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/>
            <a:r>
              <a:rPr lang="en-US"/>
              <a:t>Functions</a:t>
            </a:r>
          </a:p>
        </p:txBody>
      </p:sp>
      <p:sp>
        <p:nvSpPr>
          <p:cNvPr id="18448" name="Text Box 20"/>
          <p:cNvSpPr txBox="1">
            <a:spLocks noChangeArrowheads="1"/>
          </p:cNvSpPr>
          <p:nvPr/>
        </p:nvSpPr>
        <p:spPr bwMode="auto">
          <a:xfrm>
            <a:off x="3581400" y="4038600"/>
            <a:ext cx="12747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b="1">
                <a:solidFill>
                  <a:srgbClr val="B80000"/>
                </a:solidFill>
              </a:rPr>
              <a:t>Public area</a:t>
            </a:r>
          </a:p>
        </p:txBody>
      </p:sp>
      <p:sp>
        <p:nvSpPr>
          <p:cNvPr id="18449" name="Line 21"/>
          <p:cNvSpPr>
            <a:spLocks noChangeShapeType="1"/>
          </p:cNvSpPr>
          <p:nvPr/>
        </p:nvSpPr>
        <p:spPr bwMode="auto">
          <a:xfrm>
            <a:off x="914400" y="5334000"/>
            <a:ext cx="22098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Line 22"/>
          <p:cNvSpPr>
            <a:spLocks noChangeShapeType="1"/>
          </p:cNvSpPr>
          <p:nvPr/>
        </p:nvSpPr>
        <p:spPr bwMode="auto">
          <a:xfrm>
            <a:off x="2971800" y="4724400"/>
            <a:ext cx="4572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1" name="Line 23"/>
          <p:cNvSpPr>
            <a:spLocks noChangeShapeType="1"/>
          </p:cNvSpPr>
          <p:nvPr/>
        </p:nvSpPr>
        <p:spPr bwMode="auto">
          <a:xfrm>
            <a:off x="2971800" y="4724400"/>
            <a:ext cx="0" cy="6096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2" name="Line 25"/>
          <p:cNvSpPr>
            <a:spLocks noChangeShapeType="1"/>
          </p:cNvSpPr>
          <p:nvPr/>
        </p:nvSpPr>
        <p:spPr bwMode="auto">
          <a:xfrm>
            <a:off x="5257800" y="5334000"/>
            <a:ext cx="1066800" cy="0"/>
          </a:xfrm>
          <a:prstGeom prst="line">
            <a:avLst/>
          </a:prstGeom>
          <a:noFill/>
          <a:ln w="38100">
            <a:solidFill>
              <a:srgbClr val="FFCC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3" name="Line 26"/>
          <p:cNvSpPr>
            <a:spLocks noChangeShapeType="1"/>
          </p:cNvSpPr>
          <p:nvPr/>
        </p:nvSpPr>
        <p:spPr bwMode="auto">
          <a:xfrm flipV="1">
            <a:off x="6324600" y="2514600"/>
            <a:ext cx="0" cy="2819400"/>
          </a:xfrm>
          <a:prstGeom prst="line">
            <a:avLst/>
          </a:prstGeom>
          <a:noFill/>
          <a:ln w="38100">
            <a:solidFill>
              <a:srgbClr val="FFCC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4" name="Line 27"/>
          <p:cNvSpPr>
            <a:spLocks noChangeShapeType="1"/>
          </p:cNvSpPr>
          <p:nvPr/>
        </p:nvSpPr>
        <p:spPr bwMode="auto">
          <a:xfrm flipH="1">
            <a:off x="5257800" y="3048000"/>
            <a:ext cx="1066800" cy="0"/>
          </a:xfrm>
          <a:prstGeom prst="line">
            <a:avLst/>
          </a:prstGeom>
          <a:noFill/>
          <a:ln w="38100">
            <a:solidFill>
              <a:srgbClr val="FFCC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5" name="Line 28"/>
          <p:cNvSpPr>
            <a:spLocks noChangeShapeType="1"/>
          </p:cNvSpPr>
          <p:nvPr/>
        </p:nvSpPr>
        <p:spPr bwMode="auto">
          <a:xfrm flipH="1">
            <a:off x="5029200" y="2514600"/>
            <a:ext cx="1295400" cy="0"/>
          </a:xfrm>
          <a:prstGeom prst="line">
            <a:avLst/>
          </a:prstGeom>
          <a:noFill/>
          <a:ln w="38100">
            <a:solidFill>
              <a:srgbClr val="FFCC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6" name="Text Box 29"/>
          <p:cNvSpPr txBox="1">
            <a:spLocks noChangeArrowheads="1"/>
          </p:cNvSpPr>
          <p:nvPr/>
        </p:nvSpPr>
        <p:spPr bwMode="auto">
          <a:xfrm>
            <a:off x="1050925" y="2133600"/>
            <a:ext cx="1222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/>
              <a:t>No entry to</a:t>
            </a:r>
          </a:p>
          <a:p>
            <a:r>
              <a:rPr lang="en-US"/>
              <a:t>private area</a:t>
            </a:r>
          </a:p>
        </p:txBody>
      </p:sp>
      <p:sp>
        <p:nvSpPr>
          <p:cNvPr id="18457" name="Line 30"/>
          <p:cNvSpPr>
            <a:spLocks noChangeShapeType="1"/>
          </p:cNvSpPr>
          <p:nvPr/>
        </p:nvSpPr>
        <p:spPr bwMode="auto">
          <a:xfrm>
            <a:off x="1066800" y="29718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8" name="Text Box 31"/>
          <p:cNvSpPr txBox="1">
            <a:spLocks noChangeArrowheads="1"/>
          </p:cNvSpPr>
          <p:nvPr/>
        </p:nvSpPr>
        <p:spPr bwMode="auto">
          <a:xfrm>
            <a:off x="2000250" y="2735263"/>
            <a:ext cx="39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400" b="1">
                <a:solidFill>
                  <a:srgbClr val="FFCC00"/>
                </a:solidFill>
              </a:rPr>
              <a:t>X</a:t>
            </a:r>
          </a:p>
        </p:txBody>
      </p:sp>
      <p:sp>
        <p:nvSpPr>
          <p:cNvPr id="18459" name="Text Box 32"/>
          <p:cNvSpPr txBox="1">
            <a:spLocks noChangeArrowheads="1"/>
          </p:cNvSpPr>
          <p:nvPr/>
        </p:nvSpPr>
        <p:spPr bwMode="auto">
          <a:xfrm>
            <a:off x="762000" y="4692650"/>
            <a:ext cx="16621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/>
              <a:t>Entry allowed to</a:t>
            </a:r>
          </a:p>
          <a:p>
            <a:r>
              <a:rPr lang="en-US"/>
              <a:t>public area</a:t>
            </a:r>
          </a:p>
        </p:txBody>
      </p:sp>
      <p:sp>
        <p:nvSpPr>
          <p:cNvPr id="18460" name="Text Box 33"/>
          <p:cNvSpPr txBox="1">
            <a:spLocks noChangeArrowheads="1"/>
          </p:cNvSpPr>
          <p:nvPr/>
        </p:nvSpPr>
        <p:spPr bwMode="auto">
          <a:xfrm>
            <a:off x="3886200" y="6110288"/>
            <a:ext cx="2155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/>
              <a:t>Data hiding in CLASS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69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Hiding in Classes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2286000" y="2590800"/>
            <a:ext cx="3201194" cy="1144588"/>
            <a:chOff x="2286000" y="2590800"/>
            <a:chExt cx="3201194" cy="1144588"/>
          </a:xfrm>
        </p:grpSpPr>
        <p:cxnSp>
          <p:nvCxnSpPr>
            <p:cNvPr id="7" name="Straight Connector 6"/>
            <p:cNvCxnSpPr/>
            <p:nvPr/>
          </p:nvCxnSpPr>
          <p:spPr>
            <a:xfrm rot="5400000" flipH="1" flipV="1">
              <a:off x="1715294" y="3162300"/>
              <a:ext cx="1142206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286000" y="2590800"/>
              <a:ext cx="3200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953794" y="3124200"/>
              <a:ext cx="1066006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286000" y="3733800"/>
              <a:ext cx="27432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0800000">
              <a:off x="5257800" y="3657600"/>
              <a:ext cx="228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2819400" y="2819400"/>
              <a:ext cx="2133600" cy="76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429000" y="2971800"/>
              <a:ext cx="9906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200400" y="3276600"/>
              <a:ext cx="15240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Functions</a:t>
              </a:r>
              <a:endParaRPr lang="en-US" dirty="0"/>
            </a:p>
          </p:txBody>
        </p:sp>
      </p:grpSp>
      <p:cxnSp>
        <p:nvCxnSpPr>
          <p:cNvPr id="29" name="Straight Connector 28"/>
          <p:cNvCxnSpPr/>
          <p:nvPr/>
        </p:nvCxnSpPr>
        <p:spPr>
          <a:xfrm rot="5400000">
            <a:off x="1905000" y="41148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4800600" y="4343400"/>
            <a:ext cx="1371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2286000" y="5029200"/>
            <a:ext cx="3200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286000" y="44958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2971800" y="42672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200400" y="4038600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4305300" y="44577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0800000">
            <a:off x="3200400" y="4876800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 flipH="1" flipV="1">
            <a:off x="3124200" y="48006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0800000">
            <a:off x="2286000" y="47244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2133600" y="48768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3505200" y="4114800"/>
            <a:ext cx="914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3352800" y="4495800"/>
            <a:ext cx="1219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Functions</a:t>
            </a:r>
            <a:endParaRPr lang="en-US" dirty="0"/>
          </a:p>
        </p:txBody>
      </p:sp>
      <p:cxnSp>
        <p:nvCxnSpPr>
          <p:cNvPr id="55" name="Straight Connector 54"/>
          <p:cNvCxnSpPr>
            <a:stCxn id="53" idx="3"/>
          </p:cNvCxnSpPr>
          <p:nvPr/>
        </p:nvCxnSpPr>
        <p:spPr>
          <a:xfrm>
            <a:off x="4572000" y="4610100"/>
            <a:ext cx="6096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 flipH="1" flipV="1">
            <a:off x="4381500" y="38481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endCxn id="25" idx="3"/>
          </p:cNvCxnSpPr>
          <p:nvPr/>
        </p:nvCxnSpPr>
        <p:spPr>
          <a:xfrm rot="10800000">
            <a:off x="4419600" y="30480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endCxn id="26" idx="3"/>
          </p:cNvCxnSpPr>
          <p:nvPr/>
        </p:nvCxnSpPr>
        <p:spPr>
          <a:xfrm rot="10800000">
            <a:off x="4724400" y="33528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 flipH="1" flipV="1">
            <a:off x="4724400" y="44196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endCxn id="52" idx="3"/>
          </p:cNvCxnSpPr>
          <p:nvPr/>
        </p:nvCxnSpPr>
        <p:spPr>
          <a:xfrm rot="10800000" flipV="1">
            <a:off x="4419600" y="4191000"/>
            <a:ext cx="533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1371600" y="4648200"/>
            <a:ext cx="1905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 flipH="1" flipV="1">
            <a:off x="3086100" y="44577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endCxn id="52" idx="1"/>
          </p:cNvCxnSpPr>
          <p:nvPr/>
        </p:nvCxnSpPr>
        <p:spPr>
          <a:xfrm flipV="1">
            <a:off x="3276600" y="4229100"/>
            <a:ext cx="2286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914400" y="31242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685800" y="2514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Entry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457200" y="38100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Entry allowed to public area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3429000" y="2133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5257800" y="2895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Private Area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5334000" y="4191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Public Area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Objects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3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class item</a:t>
            </a:r>
          </a:p>
          <a:p>
            <a:pPr lvl="3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{</a:t>
            </a:r>
          </a:p>
          <a:p>
            <a:pPr lvl="3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	</a:t>
            </a:r>
            <a:r>
              <a:rPr lang="en-US" sz="2600" dirty="0" err="1" smtClean="0">
                <a:solidFill>
                  <a:schemeClr val="tx1"/>
                </a:solidFill>
              </a:rPr>
              <a:t>int</a:t>
            </a:r>
            <a:r>
              <a:rPr lang="en-US" sz="2600" dirty="0" smtClean="0">
                <a:solidFill>
                  <a:schemeClr val="tx1"/>
                </a:solidFill>
              </a:rPr>
              <a:t> number;</a:t>
            </a:r>
          </a:p>
          <a:p>
            <a:pPr lvl="3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	float cost;</a:t>
            </a:r>
          </a:p>
          <a:p>
            <a:pPr lvl="3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public:</a:t>
            </a:r>
          </a:p>
          <a:p>
            <a:pPr lvl="3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	void </a:t>
            </a:r>
            <a:r>
              <a:rPr lang="en-US" sz="2600" dirty="0" err="1" smtClean="0">
                <a:solidFill>
                  <a:schemeClr val="tx1"/>
                </a:solidFill>
              </a:rPr>
              <a:t>getdata</a:t>
            </a:r>
            <a:r>
              <a:rPr lang="en-US" sz="2600" dirty="0" smtClean="0">
                <a:solidFill>
                  <a:schemeClr val="tx1"/>
                </a:solidFill>
              </a:rPr>
              <a:t>(</a:t>
            </a:r>
            <a:r>
              <a:rPr lang="en-US" sz="2600" dirty="0" err="1" smtClean="0">
                <a:solidFill>
                  <a:schemeClr val="tx1"/>
                </a:solidFill>
              </a:rPr>
              <a:t>int</a:t>
            </a:r>
            <a:r>
              <a:rPr lang="en-US" sz="2600" dirty="0" smtClean="0">
                <a:solidFill>
                  <a:schemeClr val="tx1"/>
                </a:solidFill>
              </a:rPr>
              <a:t> a, float b);</a:t>
            </a:r>
          </a:p>
          <a:p>
            <a:pPr lvl="3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	void </a:t>
            </a:r>
            <a:r>
              <a:rPr lang="en-US" sz="2600" dirty="0" err="1" smtClean="0">
                <a:solidFill>
                  <a:schemeClr val="tx1"/>
                </a:solidFill>
              </a:rPr>
              <a:t>putdata</a:t>
            </a:r>
            <a:r>
              <a:rPr lang="en-US" sz="2600" dirty="0" smtClean="0">
                <a:solidFill>
                  <a:schemeClr val="tx1"/>
                </a:solidFill>
              </a:rPr>
              <a:t>(void);</a:t>
            </a:r>
          </a:p>
          <a:p>
            <a:pPr lvl="3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};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item x;</a:t>
            </a:r>
          </a:p>
          <a:p>
            <a:r>
              <a:rPr lang="en-US" dirty="0" smtClean="0"/>
              <a:t>item x, y, z;</a:t>
            </a:r>
          </a:p>
          <a:p>
            <a:r>
              <a:rPr lang="en-US" dirty="0" smtClean="0"/>
              <a:t>class item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dirty="0" smtClean="0"/>
              <a:t>} x, y, z;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THE MAIN FUNCTION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 does not specify any return for the main() function.</a:t>
            </a:r>
          </a:p>
          <a:p>
            <a:r>
              <a:rPr lang="en-US" dirty="0" smtClean="0"/>
              <a:t>In C++, the main() returns a value of type </a:t>
            </a:r>
            <a:r>
              <a:rPr lang="en-US" dirty="0" err="1" smtClean="0"/>
              <a:t>int</a:t>
            </a:r>
            <a:r>
              <a:rPr lang="en-US" dirty="0" smtClean="0"/>
              <a:t> to the Operating System.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argc</a:t>
            </a:r>
            <a:r>
              <a:rPr lang="en-US" dirty="0" smtClean="0"/>
              <a:t>, char *</a:t>
            </a:r>
            <a:r>
              <a:rPr lang="en-US" dirty="0" err="1" smtClean="0"/>
              <a:t>argv</a:t>
            </a:r>
            <a:r>
              <a:rPr lang="en-US" dirty="0" smtClean="0"/>
              <a:t>[]);</a:t>
            </a:r>
          </a:p>
          <a:p>
            <a:r>
              <a:rPr lang="en-US" dirty="0" smtClean="0"/>
              <a:t>return statement is used for termination of main function in </a:t>
            </a:r>
            <a:r>
              <a:rPr lang="en-US" dirty="0" err="1" smtClean="0"/>
              <a:t>c++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return 0;</a:t>
            </a:r>
          </a:p>
          <a:p>
            <a:r>
              <a:rPr lang="en-US" dirty="0" smtClean="0"/>
              <a:t>Since the return type is </a:t>
            </a:r>
            <a:r>
              <a:rPr lang="en-US" dirty="0" err="1" smtClean="0"/>
              <a:t>int</a:t>
            </a:r>
            <a:r>
              <a:rPr lang="en-US" dirty="0" smtClean="0"/>
              <a:t> by default, the keyword </a:t>
            </a:r>
            <a:r>
              <a:rPr lang="en-US" dirty="0" err="1" smtClean="0"/>
              <a:t>int</a:t>
            </a:r>
            <a:r>
              <a:rPr lang="en-US" dirty="0" smtClean="0"/>
              <a:t> in the main() header is optional.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REPRESENTATION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566928" y="1683400"/>
            <a:ext cx="850392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	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987552" y="2158261"/>
            <a:ext cx="2286000" cy="3020291"/>
            <a:chOff x="838200" y="2085109"/>
            <a:chExt cx="2286000" cy="3020291"/>
          </a:xfrm>
          <a:solidFill>
            <a:srgbClr val="00B0F0"/>
          </a:solidFill>
        </p:grpSpPr>
        <p:sp>
          <p:nvSpPr>
            <p:cNvPr id="9" name="Rectangle 8"/>
            <p:cNvSpPr/>
            <p:nvPr/>
          </p:nvSpPr>
          <p:spPr>
            <a:xfrm>
              <a:off x="838200" y="2085109"/>
              <a:ext cx="2286000" cy="55418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Class:ITEM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38200" y="2667000"/>
              <a:ext cx="2286000" cy="1143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/>
                <a:t>DATA</a:t>
              </a:r>
            </a:p>
            <a:p>
              <a:r>
                <a:rPr lang="en-US" dirty="0" smtClean="0"/>
                <a:t>    Number</a:t>
              </a:r>
            </a:p>
            <a:p>
              <a:r>
                <a:rPr lang="en-US" dirty="0" smtClean="0"/>
                <a:t>    Cost</a:t>
              </a:r>
            </a:p>
            <a:p>
              <a:r>
                <a:rPr lang="en-US" dirty="0" smtClean="0"/>
                <a:t>    …..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38200" y="3810000"/>
              <a:ext cx="2286000" cy="12954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/>
                <a:t>FUNCTIONS</a:t>
              </a:r>
            </a:p>
            <a:p>
              <a:r>
                <a:rPr lang="en-US" dirty="0" smtClean="0"/>
                <a:t>    </a:t>
              </a:r>
              <a:r>
                <a:rPr lang="en-US" dirty="0" err="1" smtClean="0"/>
                <a:t>getdata</a:t>
              </a:r>
              <a:r>
                <a:rPr lang="en-US" dirty="0" smtClean="0"/>
                <a:t>()</a:t>
              </a:r>
            </a:p>
            <a:p>
              <a:r>
                <a:rPr lang="en-US" dirty="0" smtClean="0"/>
                <a:t>    </a:t>
              </a:r>
              <a:r>
                <a:rPr lang="en-US" dirty="0" err="1" smtClean="0"/>
                <a:t>putdata</a:t>
              </a:r>
              <a:r>
                <a:rPr lang="en-US" dirty="0" smtClean="0"/>
                <a:t>()</a:t>
              </a:r>
            </a:p>
            <a:p>
              <a:r>
                <a:rPr lang="en-US" dirty="0" smtClean="0"/>
                <a:t>    …..</a:t>
              </a:r>
              <a:endParaRPr lang="en-US" dirty="0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5486400" y="1978152"/>
            <a:ext cx="2286000" cy="304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ITEM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813353" y="2549652"/>
            <a:ext cx="1295400" cy="1981200"/>
            <a:chOff x="4876800" y="2362200"/>
            <a:chExt cx="1295400" cy="1981200"/>
          </a:xfrm>
          <a:solidFill>
            <a:schemeClr val="accent3">
              <a:lumMod val="50000"/>
            </a:schemeClr>
          </a:solidFill>
        </p:grpSpPr>
        <p:sp>
          <p:nvSpPr>
            <p:cNvPr id="18" name="Rectangle 17"/>
            <p:cNvSpPr/>
            <p:nvPr/>
          </p:nvSpPr>
          <p:spPr>
            <a:xfrm>
              <a:off x="4876800" y="2362200"/>
              <a:ext cx="1295400" cy="381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getdata</a:t>
              </a:r>
              <a:r>
                <a:rPr lang="en-US" dirty="0" smtClean="0"/>
                <a:t>()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876800" y="3200400"/>
              <a:ext cx="1295400" cy="3048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putdata</a:t>
              </a:r>
              <a:r>
                <a:rPr lang="en-US" dirty="0" smtClean="0"/>
                <a:t>()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876800" y="3962400"/>
              <a:ext cx="1295400" cy="381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……..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Class members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 fontScale="47500" lnSpcReduction="20000"/>
          </a:bodyPr>
          <a:lstStyle/>
          <a:p>
            <a:r>
              <a:rPr lang="en-US" sz="3300" dirty="0" smtClean="0"/>
              <a:t>Format for calling a member function:</a:t>
            </a:r>
          </a:p>
          <a:p>
            <a:endParaRPr lang="en-US" sz="3300" dirty="0" smtClean="0"/>
          </a:p>
          <a:p>
            <a:pPr algn="ctr">
              <a:buNone/>
            </a:pPr>
            <a:endParaRPr lang="en-US" sz="3300" dirty="0" smtClean="0"/>
          </a:p>
          <a:p>
            <a:pPr>
              <a:buNone/>
            </a:pPr>
            <a:r>
              <a:rPr lang="en-US" sz="3300" dirty="0" smtClean="0"/>
              <a:t>	</a:t>
            </a:r>
          </a:p>
          <a:p>
            <a:pPr>
              <a:buNone/>
            </a:pPr>
            <a:r>
              <a:rPr lang="en-US" sz="3300" dirty="0" smtClean="0"/>
              <a:t>    </a:t>
            </a:r>
            <a:r>
              <a:rPr lang="en-US" sz="3300" dirty="0" err="1" smtClean="0"/>
              <a:t>eg</a:t>
            </a:r>
            <a:r>
              <a:rPr lang="en-US" sz="3300" dirty="0" smtClean="0"/>
              <a:t>:      </a:t>
            </a:r>
            <a:r>
              <a:rPr lang="en-US" sz="3300" dirty="0" err="1" smtClean="0"/>
              <a:t>x.getdata</a:t>
            </a:r>
            <a:r>
              <a:rPr lang="en-US" sz="3300" dirty="0" smtClean="0"/>
              <a:t>(100,75.5);</a:t>
            </a:r>
          </a:p>
          <a:p>
            <a:pPr>
              <a:buNone/>
            </a:pPr>
            <a:r>
              <a:rPr lang="en-US" sz="3300" dirty="0" smtClean="0"/>
              <a:t>		   </a:t>
            </a:r>
            <a:r>
              <a:rPr lang="en-US" sz="3300" dirty="0" err="1" smtClean="0"/>
              <a:t>x.putdata</a:t>
            </a:r>
            <a:r>
              <a:rPr lang="en-US" sz="3300" dirty="0" smtClean="0"/>
              <a:t>();</a:t>
            </a:r>
          </a:p>
          <a:p>
            <a:pPr>
              <a:buNone/>
            </a:pPr>
            <a:r>
              <a:rPr lang="en-US" sz="3300" dirty="0" smtClean="0"/>
              <a:t>		  </a:t>
            </a:r>
            <a:r>
              <a:rPr lang="en-US" sz="3300" dirty="0" err="1" smtClean="0"/>
              <a:t>getdata</a:t>
            </a:r>
            <a:r>
              <a:rPr lang="en-US" sz="3300" dirty="0" smtClean="0"/>
              <a:t>(100,75.5); 		//illegal</a:t>
            </a:r>
          </a:p>
          <a:p>
            <a:pPr>
              <a:buNone/>
            </a:pPr>
            <a:r>
              <a:rPr lang="en-US" sz="3300" dirty="0" smtClean="0"/>
              <a:t>		  </a:t>
            </a:r>
            <a:r>
              <a:rPr lang="en-US" sz="3300" dirty="0" err="1" smtClean="0"/>
              <a:t>x.number</a:t>
            </a:r>
            <a:r>
              <a:rPr lang="en-US" sz="3300" dirty="0" smtClean="0"/>
              <a:t>=100;		//illegal</a:t>
            </a:r>
          </a:p>
          <a:p>
            <a:r>
              <a:rPr lang="en-US" sz="3300" dirty="0" smtClean="0"/>
              <a:t>Whereas public variable can be accessed directly</a:t>
            </a:r>
          </a:p>
          <a:p>
            <a:pPr>
              <a:buNone/>
            </a:pPr>
            <a:r>
              <a:rPr lang="en-US" sz="3300" dirty="0" smtClean="0"/>
              <a:t>Class xyz</a:t>
            </a:r>
          </a:p>
          <a:p>
            <a:pPr>
              <a:buNone/>
            </a:pPr>
            <a:r>
              <a:rPr lang="en-US" sz="3300" dirty="0" smtClean="0"/>
              <a:t>{</a:t>
            </a:r>
          </a:p>
          <a:p>
            <a:pPr>
              <a:buNone/>
            </a:pPr>
            <a:r>
              <a:rPr lang="en-US" sz="3300" dirty="0" smtClean="0"/>
              <a:t>		</a:t>
            </a:r>
            <a:r>
              <a:rPr lang="en-US" sz="3300" dirty="0" err="1" smtClean="0"/>
              <a:t>int</a:t>
            </a:r>
            <a:r>
              <a:rPr lang="en-US" sz="3300" dirty="0" smtClean="0"/>
              <a:t> x;</a:t>
            </a:r>
          </a:p>
          <a:p>
            <a:pPr>
              <a:buNone/>
            </a:pPr>
            <a:r>
              <a:rPr lang="en-US" sz="3300" dirty="0" smtClean="0"/>
              <a:t>		</a:t>
            </a:r>
            <a:r>
              <a:rPr lang="en-US" sz="3300" dirty="0" err="1" smtClean="0"/>
              <a:t>int</a:t>
            </a:r>
            <a:r>
              <a:rPr lang="en-US" sz="3300" dirty="0" smtClean="0"/>
              <a:t> y;</a:t>
            </a:r>
          </a:p>
          <a:p>
            <a:pPr>
              <a:buNone/>
            </a:pPr>
            <a:r>
              <a:rPr lang="en-US" sz="3300" dirty="0" smtClean="0"/>
              <a:t>	public:</a:t>
            </a:r>
          </a:p>
          <a:p>
            <a:pPr>
              <a:buNone/>
            </a:pPr>
            <a:r>
              <a:rPr lang="en-US" sz="3300" dirty="0" smtClean="0"/>
              <a:t>		</a:t>
            </a:r>
            <a:r>
              <a:rPr lang="en-US" sz="3300" dirty="0" err="1" smtClean="0"/>
              <a:t>int</a:t>
            </a:r>
            <a:r>
              <a:rPr lang="en-US" sz="3300" dirty="0" smtClean="0"/>
              <a:t> z;</a:t>
            </a:r>
          </a:p>
          <a:p>
            <a:pPr>
              <a:buNone/>
            </a:pPr>
            <a:r>
              <a:rPr lang="en-US" sz="3300" dirty="0" smtClean="0"/>
              <a:t>}</a:t>
            </a:r>
          </a:p>
          <a:p>
            <a:pPr>
              <a:buNone/>
            </a:pPr>
            <a:r>
              <a:rPr lang="en-US" sz="3300" dirty="0" smtClean="0"/>
              <a:t>xyz p;</a:t>
            </a:r>
          </a:p>
          <a:p>
            <a:pPr>
              <a:buNone/>
            </a:pPr>
            <a:r>
              <a:rPr lang="en-US" sz="3300" dirty="0" err="1" smtClean="0"/>
              <a:t>p.x</a:t>
            </a:r>
            <a:r>
              <a:rPr lang="en-US" sz="3300" dirty="0" smtClean="0"/>
              <a:t>=0;</a:t>
            </a:r>
          </a:p>
          <a:p>
            <a:pPr>
              <a:buNone/>
            </a:pPr>
            <a:r>
              <a:rPr lang="en-US" sz="3300" dirty="0" err="1" smtClean="0"/>
              <a:t>p.z</a:t>
            </a:r>
            <a:r>
              <a:rPr lang="en-US" sz="3300" dirty="0" smtClean="0"/>
              <a:t>=10;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52600" y="1828800"/>
            <a:ext cx="5181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object-</a:t>
            </a:r>
            <a:r>
              <a:rPr lang="en-US" dirty="0" err="1" smtClean="0"/>
              <a:t>name.function</a:t>
            </a:r>
            <a:r>
              <a:rPr lang="en-US" dirty="0" smtClean="0"/>
              <a:t>-name(actual-arguments);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MEMBER FUNCTIONS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65138" indent="-465138">
              <a:defRPr/>
            </a:pPr>
            <a:r>
              <a:rPr lang="en-US" dirty="0"/>
              <a:t>Member functions can be defined in two places:</a:t>
            </a:r>
          </a:p>
          <a:p>
            <a:pPr marL="865188" lvl="1">
              <a:defRPr/>
            </a:pPr>
            <a:r>
              <a:rPr lang="en-US" sz="2400" dirty="0"/>
              <a:t>Outside the class definition.</a:t>
            </a:r>
          </a:p>
          <a:p>
            <a:pPr marL="865188" lvl="1">
              <a:defRPr/>
            </a:pPr>
            <a:r>
              <a:rPr lang="en-US" sz="2400" dirty="0"/>
              <a:t>Inside the class definition.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Defining Member Functions…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465138" indent="-465138" eaLnBrk="1" hangingPunct="1">
              <a:lnSpc>
                <a:spcPct val="90000"/>
              </a:lnSpc>
              <a:defRPr/>
            </a:pPr>
            <a:r>
              <a:rPr lang="en-US" b="1" dirty="0" smtClean="0"/>
              <a:t>Outside the Class Definition</a:t>
            </a:r>
          </a:p>
          <a:p>
            <a:pPr marL="865188" lvl="1" algn="just" eaLnBrk="1" hangingPunct="1">
              <a:lnSpc>
                <a:spcPct val="90000"/>
              </a:lnSpc>
              <a:defRPr/>
            </a:pPr>
            <a:r>
              <a:rPr lang="en-US" sz="2400" dirty="0" smtClean="0"/>
              <a:t>Member functions that are declared inside a class have to be defined separately outside the class.</a:t>
            </a:r>
          </a:p>
          <a:p>
            <a:pPr marL="865188" lvl="1" algn="just" eaLnBrk="1" hangingPunct="1">
              <a:lnSpc>
                <a:spcPct val="90000"/>
              </a:lnSpc>
              <a:defRPr/>
            </a:pPr>
            <a:r>
              <a:rPr lang="en-US" sz="2400" dirty="0" smtClean="0"/>
              <a:t>Their definitions are very much like the normal functions.</a:t>
            </a:r>
          </a:p>
          <a:p>
            <a:pPr marL="865188" lvl="1" algn="just" eaLnBrk="1" hangingPunct="1">
              <a:lnSpc>
                <a:spcPct val="90000"/>
              </a:lnSpc>
              <a:defRPr/>
            </a:pPr>
            <a:r>
              <a:rPr lang="en-US" sz="2400" dirty="0" smtClean="0"/>
              <a:t>They should have a function header and a function body.</a:t>
            </a:r>
          </a:p>
          <a:p>
            <a:pPr marL="865188" lvl="1" algn="just" eaLnBrk="1" hangingPunct="1">
              <a:lnSpc>
                <a:spcPct val="90000"/>
              </a:lnSpc>
              <a:defRPr/>
            </a:pPr>
            <a:r>
              <a:rPr lang="en-US" sz="2400" dirty="0" smtClean="0"/>
              <a:t>An important difference between a member function and a normal function is that a member function incorporates a membership “identity label” in the header.</a:t>
            </a:r>
          </a:p>
        </p:txBody>
      </p:sp>
      <p:sp>
        <p:nvSpPr>
          <p:cNvPr id="245765" name="AutoShape 5"/>
          <p:cNvSpPr>
            <a:spLocks noChangeArrowheads="1"/>
          </p:cNvSpPr>
          <p:nvPr/>
        </p:nvSpPr>
        <p:spPr bwMode="auto">
          <a:xfrm>
            <a:off x="2667000" y="5334000"/>
            <a:ext cx="3886200" cy="609600"/>
          </a:xfrm>
          <a:prstGeom prst="wedgeRoundRectCallout">
            <a:avLst>
              <a:gd name="adj1" fmla="val 61560"/>
              <a:gd name="adj2" fmla="val -7474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/>
            <a:r>
              <a:rPr lang="en-US" b="1">
                <a:solidFill>
                  <a:schemeClr val="bg2"/>
                </a:solidFill>
              </a:rPr>
              <a:t>This label tells the compiler which class the function belongs to.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5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Defining Member Functions</a:t>
            </a:r>
            <a:r>
              <a:rPr lang="en-US" dirty="0"/>
              <a:t> …</a:t>
            </a:r>
            <a:endParaRPr lang="en-US" dirty="0" smtClean="0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marL="465138" indent="-465138" eaLnBrk="1" hangingPunct="1">
              <a:lnSpc>
                <a:spcPct val="90000"/>
              </a:lnSpc>
              <a:defRPr/>
            </a:pPr>
            <a:r>
              <a:rPr lang="en-US" b="1" smtClean="0"/>
              <a:t>Outside the Class Definition</a:t>
            </a:r>
          </a:p>
          <a:p>
            <a:pPr marL="465138" indent="-465138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b="1" smtClean="0"/>
          </a:p>
          <a:p>
            <a:pPr marL="465138" indent="-465138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smtClean="0"/>
              <a:t>return-type class-name : : function-name (argument declaration)</a:t>
            </a:r>
          </a:p>
          <a:p>
            <a:pPr marL="465138" indent="-465138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smtClean="0"/>
              <a:t>{</a:t>
            </a:r>
          </a:p>
          <a:p>
            <a:pPr marL="465138" indent="-465138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smtClean="0"/>
              <a:t>	Function body</a:t>
            </a:r>
          </a:p>
          <a:p>
            <a:pPr marL="465138" indent="-465138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smtClean="0"/>
              <a:t>}</a:t>
            </a:r>
          </a:p>
          <a:p>
            <a:pPr marL="865188" lvl="1" eaLnBrk="1" hangingPunct="1">
              <a:lnSpc>
                <a:spcPct val="90000"/>
              </a:lnSpc>
              <a:defRPr/>
            </a:pPr>
            <a:r>
              <a:rPr lang="en-US" sz="3000" smtClean="0"/>
              <a:t>The membership label class-name : : tells the compiler that the function function-name belongs to the class class-name.</a:t>
            </a:r>
          </a:p>
          <a:p>
            <a:pPr marL="865188" lvl="1" eaLnBrk="1" hangingPunct="1">
              <a:lnSpc>
                <a:spcPct val="90000"/>
              </a:lnSpc>
              <a:defRPr/>
            </a:pPr>
            <a:r>
              <a:rPr lang="en-US" sz="3000" smtClean="0"/>
              <a:t>The scope of the function is restricted to the class-name specified in the header line.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4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Defining Member Functions</a:t>
            </a:r>
            <a:r>
              <a:rPr lang="en-US" dirty="0"/>
              <a:t> …</a:t>
            </a:r>
            <a:endParaRPr lang="en-US" dirty="0" smtClean="0"/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marL="465138" indent="-465138" eaLnBrk="1" hangingPunct="1">
              <a:lnSpc>
                <a:spcPct val="90000"/>
              </a:lnSpc>
              <a:defRPr/>
            </a:pPr>
            <a:r>
              <a:rPr lang="en-US" b="1" smtClean="0"/>
              <a:t>Inside the Class Definition</a:t>
            </a:r>
          </a:p>
          <a:p>
            <a:pPr marL="865188" lvl="1" eaLnBrk="1" hangingPunct="1">
              <a:lnSpc>
                <a:spcPct val="90000"/>
              </a:lnSpc>
              <a:defRPr/>
            </a:pPr>
            <a:r>
              <a:rPr lang="en-US" sz="3000" smtClean="0"/>
              <a:t>Replace the function declaration with the definition of the function inside the class.</a:t>
            </a:r>
          </a:p>
          <a:p>
            <a:pPr marL="865188"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3000" smtClean="0"/>
          </a:p>
          <a:p>
            <a:pPr marL="865188" lvl="1" eaLnBrk="1" hangingPunct="1">
              <a:lnSpc>
                <a:spcPct val="90000"/>
              </a:lnSpc>
              <a:defRPr/>
            </a:pPr>
            <a:r>
              <a:rPr lang="en-US" sz="3000" smtClean="0"/>
              <a:t>When a function is defined inside a class, it is treated as an inline function.</a:t>
            </a:r>
          </a:p>
          <a:p>
            <a:pPr marL="865188"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3000" smtClean="0"/>
          </a:p>
          <a:p>
            <a:pPr marL="865188" lvl="1" eaLnBrk="1" hangingPunct="1">
              <a:lnSpc>
                <a:spcPct val="90000"/>
              </a:lnSpc>
              <a:defRPr/>
            </a:pPr>
            <a:r>
              <a:rPr lang="en-US" sz="3000" smtClean="0"/>
              <a:t>All the restrictions and limitations that apply to an inline function are also applicable to the functions defined inside a class.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2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Making an Outside Function Inline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465138" indent="-465138" eaLnBrk="1" hangingPunct="1">
              <a:lnSpc>
                <a:spcPct val="80000"/>
              </a:lnSpc>
              <a:defRPr/>
            </a:pPr>
            <a:r>
              <a:rPr lang="en-US" sz="2800" smtClean="0"/>
              <a:t>The member functions defined outside a class can be made inline by using the qualifier </a:t>
            </a:r>
            <a:r>
              <a:rPr lang="en-US" sz="2800" b="1" smtClean="0"/>
              <a:t>inline</a:t>
            </a:r>
            <a:r>
              <a:rPr lang="en-US" sz="2800" smtClean="0"/>
              <a:t> in the header line of function definition.</a:t>
            </a:r>
          </a:p>
          <a:p>
            <a:pPr marL="465138" indent="-465138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800" smtClean="0"/>
          </a:p>
          <a:p>
            <a:pPr marL="465138" indent="-465138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800" smtClean="0"/>
              <a:t>class item</a:t>
            </a:r>
          </a:p>
          <a:p>
            <a:pPr marL="465138" indent="-465138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800" smtClean="0"/>
              <a:t>{</a:t>
            </a:r>
          </a:p>
          <a:p>
            <a:pPr marL="465138" indent="-465138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800" smtClean="0"/>
              <a:t>		……</a:t>
            </a:r>
          </a:p>
          <a:p>
            <a:pPr marL="465138" indent="-465138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800" smtClean="0"/>
              <a:t>		……</a:t>
            </a:r>
          </a:p>
          <a:p>
            <a:pPr marL="465138" indent="-465138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800" smtClean="0"/>
              <a:t>	public :</a:t>
            </a:r>
          </a:p>
          <a:p>
            <a:pPr marL="465138" indent="-465138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800" smtClean="0"/>
              <a:t>		void getdata (int a, float b);</a:t>
            </a:r>
          </a:p>
          <a:p>
            <a:pPr marL="465138" indent="-465138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800" smtClean="0"/>
              <a:t>};</a:t>
            </a:r>
          </a:p>
          <a:p>
            <a:pPr marL="465138" indent="-465138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800" smtClean="0"/>
              <a:t>inline void item : : getdata (int a, float b)</a:t>
            </a:r>
          </a:p>
          <a:p>
            <a:pPr marL="465138" indent="-465138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800" smtClean="0"/>
              <a:t>{</a:t>
            </a:r>
          </a:p>
          <a:p>
            <a:pPr marL="465138" indent="-465138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800" smtClean="0"/>
              <a:t>	number = a ;</a:t>
            </a:r>
          </a:p>
          <a:p>
            <a:pPr marL="465138" indent="-465138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800" smtClean="0"/>
              <a:t>	cost = b ;</a:t>
            </a:r>
          </a:p>
          <a:p>
            <a:pPr marL="465138" indent="-465138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800" smtClean="0"/>
              <a:t>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5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Nesting of Member Functions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465138" indent="-465138" eaLnBrk="1" hangingPunct="1">
              <a:defRPr/>
            </a:pPr>
            <a:r>
              <a:rPr lang="en-US" smtClean="0"/>
              <a:t>The member function of a class can be called only by an object of that class using a dot operator.</a:t>
            </a:r>
          </a:p>
          <a:p>
            <a:pPr marL="465138" indent="-465138" eaLnBrk="1" hangingPunct="1">
              <a:buFont typeface="Wingdings" panose="05000000000000000000" pitchFamily="2" charset="2"/>
              <a:buNone/>
              <a:defRPr/>
            </a:pPr>
            <a:endParaRPr lang="en-US" smtClean="0"/>
          </a:p>
          <a:p>
            <a:pPr marL="465138" indent="-465138" eaLnBrk="1" hangingPunct="1">
              <a:defRPr/>
            </a:pPr>
            <a:r>
              <a:rPr lang="en-US" smtClean="0"/>
              <a:t>But a member function can be called by using its name inside another member function of the same class.</a:t>
            </a:r>
          </a:p>
          <a:p>
            <a:pPr marL="465138" indent="-465138" eaLnBrk="1" hangingPunct="1">
              <a:buFont typeface="Wingdings" panose="05000000000000000000" pitchFamily="2" charset="2"/>
              <a:buNone/>
              <a:defRPr/>
            </a:pPr>
            <a:endParaRPr lang="en-US" smtClean="0"/>
          </a:p>
          <a:p>
            <a:pPr marL="465138" indent="-465138" eaLnBrk="1" hangingPunct="1">
              <a:defRPr/>
            </a:pPr>
            <a:r>
              <a:rPr lang="en-US" smtClean="0"/>
              <a:t>This is known as nesting of member functions.</a:t>
            </a:r>
            <a:endParaRPr lang="en-US" sz="20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8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Private Member Functions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465138" indent="-465138" eaLnBrk="1" hangingPunct="1">
              <a:defRPr/>
            </a:pPr>
            <a:r>
              <a:rPr lang="en-US" smtClean="0"/>
              <a:t>Private member functions can be created for making them to be hidden.</a:t>
            </a:r>
          </a:p>
          <a:p>
            <a:pPr marL="465138" indent="-465138" eaLnBrk="1" hangingPunct="1">
              <a:defRPr/>
            </a:pPr>
            <a:r>
              <a:rPr lang="en-US" smtClean="0"/>
              <a:t>A private member function can only be called by another function that is a member of its class.</a:t>
            </a:r>
          </a:p>
          <a:p>
            <a:pPr marL="465138" indent="-465138" eaLnBrk="1" hangingPunct="1">
              <a:defRPr/>
            </a:pPr>
            <a:r>
              <a:rPr lang="en-US" smtClean="0"/>
              <a:t>Even an object cannot invoke a private function using the dot operator.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30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Private Member Functions</a:t>
            </a: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7543800" y="990600"/>
            <a:ext cx="1182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/>
              <a:t>continue…</a:t>
            </a:r>
          </a:p>
        </p:txBody>
      </p:sp>
      <p:sp>
        <p:nvSpPr>
          <p:cNvPr id="251912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722438"/>
            <a:ext cx="4038600" cy="4525962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class product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{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int	code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float stock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void read ( void )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public 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void	 update( void )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void	 display( void )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};</a:t>
            </a:r>
            <a:endParaRPr lang="en-US" sz="24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1913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722438"/>
            <a:ext cx="4038600" cy="4525962"/>
          </a:xfrm>
          <a:solidFill>
            <a:schemeClr val="bg2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 smtClean="0"/>
              <a:t>If p1 is an object, then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 smtClean="0"/>
              <a:t>p1.read ( ) is illegal.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400" b="1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 smtClean="0">
                <a:solidFill>
                  <a:schemeClr val="hlink"/>
                </a:solidFill>
              </a:rPr>
              <a:t>However, the function read( ) can be called by any of the public functions of this class.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</a:rPr>
              <a:t>void product : : update ( void)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</a:rPr>
              <a:t>        read ( ) 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</a:rPr>
              <a:t>};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3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FUNCTION PROTOTYPING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The prototype describes the function interface to the compiler by giving details such as the </a:t>
            </a:r>
            <a:r>
              <a:rPr lang="en-US" dirty="0" smtClean="0">
                <a:solidFill>
                  <a:srgbClr val="C00000"/>
                </a:solidFill>
              </a:rPr>
              <a:t>number and type of arguments and the type of return values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A template is used when declaring and defining a function.</a:t>
            </a:r>
          </a:p>
          <a:p>
            <a:pPr algn="just"/>
            <a:r>
              <a:rPr lang="en-US" dirty="0" smtClean="0"/>
              <a:t>When a function is called, the compiler uses the template to ensure that proper arguments are passed and the return value is treated correctly.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Example:</a:t>
            </a:r>
          </a:p>
          <a:p>
            <a:pPr lvl="1" algn="just"/>
            <a:r>
              <a:rPr lang="en-US" dirty="0" smtClean="0"/>
              <a:t>float volume(</a:t>
            </a:r>
            <a:r>
              <a:rPr lang="en-US" dirty="0" err="1" smtClean="0"/>
              <a:t>int</a:t>
            </a:r>
            <a:r>
              <a:rPr lang="en-US" dirty="0" smtClean="0"/>
              <a:t> x, float y, float z);</a:t>
            </a:r>
          </a:p>
          <a:p>
            <a:pPr lvl="1" algn="just"/>
            <a:r>
              <a:rPr lang="en-US" dirty="0" smtClean="0"/>
              <a:t>float volume(</a:t>
            </a:r>
            <a:r>
              <a:rPr lang="en-US" dirty="0" err="1" smtClean="0"/>
              <a:t>nt</a:t>
            </a:r>
            <a:r>
              <a:rPr lang="en-US" dirty="0" smtClean="0"/>
              <a:t>, float, float); is also acceptable in declaration</a:t>
            </a:r>
          </a:p>
          <a:p>
            <a:pPr lvl="1" algn="just"/>
            <a:r>
              <a:rPr lang="en-US" dirty="0"/>
              <a:t>v</a:t>
            </a:r>
            <a:r>
              <a:rPr lang="en-US" dirty="0" smtClean="0"/>
              <a:t>oid display(); is same as void display(void);</a:t>
            </a:r>
          </a:p>
          <a:p>
            <a:pPr lvl="1" algn="just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59052" y="4038600"/>
            <a:ext cx="6019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type function-name(argument-list);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Arrays within a CLASS</a:t>
            </a:r>
          </a:p>
        </p:txBody>
      </p:sp>
      <p:sp>
        <p:nvSpPr>
          <p:cNvPr id="25395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722438"/>
            <a:ext cx="3657600" cy="3992562"/>
          </a:xfrm>
          <a:solidFill>
            <a:schemeClr val="tx1"/>
          </a:solidFill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arrays can be used as member variables in a class.</a:t>
            </a:r>
            <a:endParaRPr lang="en-US" sz="2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395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722438"/>
            <a:ext cx="4038600" cy="4525962"/>
          </a:xfrm>
          <a:solidFill>
            <a:schemeClr val="bg2"/>
          </a:solidFill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smtClean="0"/>
              <a:t>const int size = 10;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smtClean="0"/>
              <a:t>class matrix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smtClean="0"/>
              <a:t>{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smtClean="0"/>
              <a:t>         int mat [ size ]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smtClean="0"/>
              <a:t>     public: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smtClean="0"/>
              <a:t>          void getval ( )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smtClean="0"/>
              <a:t>          void putval ( )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smtClean="0"/>
              <a:t>};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9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const </a:t>
            </a:r>
            <a:r>
              <a:rPr lang="en-US" dirty="0" err="1" smtClean="0"/>
              <a:t>int</a:t>
            </a:r>
            <a:r>
              <a:rPr lang="en-US" dirty="0" smtClean="0"/>
              <a:t> m=50;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Memory Allocation for Objects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800" smtClean="0"/>
              <a:t>The member functions are created and placed in the memory space only once when they are defined.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chemeClr val="hlink"/>
                </a:solidFill>
              </a:rPr>
              <a:t>Since all the objects belongs to that class use the same member functions, no separate space  is allocated for member functions when the objects are created.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800" smtClean="0"/>
              <a:t>Only space for member variables is allocated separately for each object.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800" smtClean="0">
                <a:solidFill>
                  <a:schemeClr val="hlink"/>
                </a:solidFill>
              </a:rPr>
              <a:t>Separate memory locations for the objects are essential, because the member variables hold different data values for different objects.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0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Static Data Members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marL="457200" indent="-457200" eaLnBrk="1" hangingPunct="1">
              <a:lnSpc>
                <a:spcPct val="80000"/>
              </a:lnSpc>
              <a:defRPr/>
            </a:pPr>
            <a:r>
              <a:rPr lang="en-US" sz="2800" smtClean="0"/>
              <a:t>A data member of a class can be qualified as static.</a:t>
            </a:r>
          </a:p>
          <a:p>
            <a:pPr marL="457200" indent="-457200" eaLnBrk="1" hangingPunct="1">
              <a:lnSpc>
                <a:spcPct val="80000"/>
              </a:lnSpc>
              <a:defRPr/>
            </a:pPr>
            <a:r>
              <a:rPr lang="en-US" sz="2800" smtClean="0"/>
              <a:t>Characteristics of static member variables:</a:t>
            </a:r>
          </a:p>
          <a:p>
            <a:pPr marL="857250" lvl="1" eaLnBrk="1" hangingPunct="1">
              <a:lnSpc>
                <a:spcPct val="80000"/>
              </a:lnSpc>
              <a:defRPr/>
            </a:pPr>
            <a:r>
              <a:rPr lang="en-US" sz="2400" smtClean="0">
                <a:solidFill>
                  <a:schemeClr val="hlink"/>
                </a:solidFill>
              </a:rPr>
              <a:t>It is initialized to zero when the first object of its class is created. No other initialization is permitted.</a:t>
            </a:r>
          </a:p>
          <a:p>
            <a:pPr marL="857250"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400" smtClean="0">
              <a:solidFill>
                <a:schemeClr val="hlink"/>
              </a:solidFill>
            </a:endParaRPr>
          </a:p>
          <a:p>
            <a:pPr marL="857250" lvl="1" eaLnBrk="1" hangingPunct="1">
              <a:lnSpc>
                <a:spcPct val="80000"/>
              </a:lnSpc>
              <a:defRPr/>
            </a:pPr>
            <a:r>
              <a:rPr lang="en-US" sz="2400" smtClean="0">
                <a:solidFill>
                  <a:schemeClr val="hlink"/>
                </a:solidFill>
              </a:rPr>
              <a:t>Only one copy of that member is created for the entire class and is shared by all the objects of that class, no matter how many objects are created.</a:t>
            </a:r>
          </a:p>
          <a:p>
            <a:pPr marL="857250"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400" smtClean="0">
              <a:solidFill>
                <a:schemeClr val="hlink"/>
              </a:solidFill>
            </a:endParaRPr>
          </a:p>
          <a:p>
            <a:pPr marL="857250" lvl="1" eaLnBrk="1" hangingPunct="1">
              <a:lnSpc>
                <a:spcPct val="80000"/>
              </a:lnSpc>
              <a:defRPr/>
            </a:pPr>
            <a:r>
              <a:rPr lang="en-US" sz="2400" smtClean="0">
                <a:solidFill>
                  <a:schemeClr val="hlink"/>
                </a:solidFill>
              </a:rPr>
              <a:t>It is visible only within the class, but its lifetime is the entire program.</a:t>
            </a:r>
          </a:p>
          <a:p>
            <a:pPr marL="457200" indent="-457200" eaLnBrk="1" hangingPunct="1">
              <a:lnSpc>
                <a:spcPct val="80000"/>
              </a:lnSpc>
              <a:defRPr/>
            </a:pPr>
            <a:r>
              <a:rPr lang="en-US" sz="2800" smtClean="0"/>
              <a:t>Static variables are normally used to maintain values common to the entire class.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5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57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Static Data Members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457200" indent="-457200" eaLnBrk="1" hangingPunct="1">
              <a:defRPr/>
            </a:pPr>
            <a:r>
              <a:rPr lang="en-US" smtClean="0"/>
              <a:t>The type and scope of each static member variable must be defined outside the class definition.</a:t>
            </a:r>
          </a:p>
          <a:p>
            <a:pPr marL="457200" indent="-457200" eaLnBrk="1" hangingPunct="1">
              <a:defRPr/>
            </a:pPr>
            <a:r>
              <a:rPr lang="en-US" smtClean="0"/>
              <a:t>This is because the static data members are stored separately rather than as a part of an object.</a:t>
            </a:r>
          </a:p>
          <a:p>
            <a:pPr marL="457200" indent="-457200" eaLnBrk="1" hangingPunct="1">
              <a:defRPr/>
            </a:pPr>
            <a:r>
              <a:rPr lang="en-US" smtClean="0"/>
              <a:t>Since they are associated with class itself rather than with any class object, they are also known as class variables.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7543800" y="990600"/>
            <a:ext cx="1182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/>
              <a:t>continue…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1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Static Data Members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457200" indent="-457200" eaLnBrk="1" hangingPunct="1">
              <a:defRPr/>
            </a:pPr>
            <a:r>
              <a:rPr lang="en-US" smtClean="0"/>
              <a:t>Static variables are like non-inline member functions as they are declared in a class declaration and defined in the source file.</a:t>
            </a:r>
          </a:p>
          <a:p>
            <a:pPr marL="457200" indent="-457200" eaLnBrk="1" hangingPunct="1">
              <a:buFont typeface="Wingdings" panose="05000000000000000000" pitchFamily="2" charset="2"/>
              <a:buNone/>
              <a:defRPr/>
            </a:pPr>
            <a:endParaRPr lang="en-US" smtClean="0"/>
          </a:p>
          <a:p>
            <a:pPr marL="457200" indent="-457200" eaLnBrk="1" hangingPunct="1">
              <a:defRPr/>
            </a:pPr>
            <a:r>
              <a:rPr lang="en-US" smtClean="0"/>
              <a:t>While defining a static variable, some initial value can also be assigned to the variable.</a:t>
            </a:r>
          </a:p>
          <a:p>
            <a:pPr marL="457200" indent="-457200" eaLnBrk="1" hangingPunct="1">
              <a:buFont typeface="Wingdings" panose="05000000000000000000" pitchFamily="2" charset="2"/>
              <a:buNone/>
              <a:defRPr/>
            </a:pPr>
            <a:endParaRPr lang="en-US" smtClean="0"/>
          </a:p>
          <a:p>
            <a:pPr marL="457200" indent="-457200" eaLnBrk="1" hangingPunct="1">
              <a:defRPr/>
            </a:pPr>
            <a:r>
              <a:rPr lang="en-US" smtClean="0"/>
              <a:t>type class-name : : static-variable = initial value;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7543800" y="990600"/>
            <a:ext cx="1182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/>
              <a:t>continue…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9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Static Member Functions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457200" indent="-457200" eaLnBrk="1" hangingPunct="1">
              <a:defRPr/>
            </a:pPr>
            <a:r>
              <a:rPr lang="en-US" smtClean="0"/>
              <a:t>Like static member variable, we can also have static member functions.</a:t>
            </a:r>
          </a:p>
          <a:p>
            <a:pPr marL="457200" indent="-457200" eaLnBrk="1" hangingPunct="1">
              <a:defRPr/>
            </a:pPr>
            <a:r>
              <a:rPr lang="en-US" smtClean="0"/>
              <a:t>Properties of member functions:</a:t>
            </a:r>
          </a:p>
          <a:p>
            <a:pPr marL="857250" lvl="1" eaLnBrk="1" hangingPunct="1">
              <a:defRPr/>
            </a:pPr>
            <a:r>
              <a:rPr lang="en-US" smtClean="0"/>
              <a:t>A static function can have access to only other static members ( functions or variables ).</a:t>
            </a:r>
          </a:p>
          <a:p>
            <a:pPr marL="857250" lvl="1" eaLnBrk="1" hangingPunct="1">
              <a:defRPr/>
            </a:pPr>
            <a:r>
              <a:rPr lang="en-US" smtClean="0"/>
              <a:t>A static member function can be called using the class name ( instead of its objects ) as:</a:t>
            </a:r>
          </a:p>
          <a:p>
            <a:pPr marL="857250" lvl="1" eaLnBrk="1" hangingPunct="1">
              <a:defRPr/>
            </a:pPr>
            <a:r>
              <a:rPr lang="en-US" b="1" i="1" smtClean="0"/>
              <a:t>class-name : : function-name;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7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Arrays of Objects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457200" indent="-457200" eaLnBrk="1" hangingPunct="1">
              <a:defRPr/>
            </a:pPr>
            <a:r>
              <a:rPr lang="en-US" dirty="0" smtClean="0"/>
              <a:t>Arrays of variables that are of type class are called </a:t>
            </a:r>
            <a:r>
              <a:rPr lang="en-US" b="1" i="1" dirty="0" smtClean="0"/>
              <a:t>arrays of objects</a:t>
            </a:r>
            <a:r>
              <a:rPr lang="en-US" dirty="0" smtClean="0"/>
              <a:t>.</a:t>
            </a:r>
          </a:p>
          <a:p>
            <a:pPr marL="457200" indent="-457200" eaLnBrk="1" hangingPunct="1">
              <a:defRPr/>
            </a:pPr>
            <a:endParaRPr lang="en-US" dirty="0" smtClean="0"/>
          </a:p>
        </p:txBody>
      </p:sp>
      <p:sp>
        <p:nvSpPr>
          <p:cNvPr id="261125" name="AutoShape 5"/>
          <p:cNvSpPr>
            <a:spLocks noChangeArrowheads="1"/>
          </p:cNvSpPr>
          <p:nvPr/>
        </p:nvSpPr>
        <p:spPr bwMode="auto">
          <a:xfrm>
            <a:off x="5410200" y="2286000"/>
            <a:ext cx="3124200" cy="41148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b="1">
                <a:solidFill>
                  <a:schemeClr val="bg2"/>
                </a:solidFill>
              </a:rPr>
              <a:t>class employee</a:t>
            </a:r>
          </a:p>
          <a:p>
            <a:r>
              <a:rPr lang="en-US" sz="2000" b="1">
                <a:solidFill>
                  <a:schemeClr val="bg2"/>
                </a:solidFill>
              </a:rPr>
              <a:t>{</a:t>
            </a:r>
          </a:p>
          <a:p>
            <a:r>
              <a:rPr lang="en-US" sz="2000" b="1">
                <a:solidFill>
                  <a:schemeClr val="bg2"/>
                </a:solidFill>
              </a:rPr>
              <a:t>        char name [30];</a:t>
            </a:r>
          </a:p>
          <a:p>
            <a:r>
              <a:rPr lang="en-US" sz="2000" b="1">
                <a:solidFill>
                  <a:schemeClr val="bg2"/>
                </a:solidFill>
              </a:rPr>
              <a:t>        float age;</a:t>
            </a:r>
          </a:p>
          <a:p>
            <a:r>
              <a:rPr lang="en-US" sz="2000" b="1">
                <a:solidFill>
                  <a:schemeClr val="bg2"/>
                </a:solidFill>
              </a:rPr>
              <a:t>    public:</a:t>
            </a:r>
          </a:p>
          <a:p>
            <a:r>
              <a:rPr lang="en-US" sz="2000" b="1">
                <a:solidFill>
                  <a:schemeClr val="bg2"/>
                </a:solidFill>
              </a:rPr>
              <a:t>        void getdata (void);</a:t>
            </a:r>
          </a:p>
          <a:p>
            <a:r>
              <a:rPr lang="en-US" sz="2000" b="1">
                <a:solidFill>
                  <a:schemeClr val="bg2"/>
                </a:solidFill>
              </a:rPr>
              <a:t>        void putdata (void);</a:t>
            </a:r>
          </a:p>
          <a:p>
            <a:r>
              <a:rPr lang="en-US" sz="2000" b="1">
                <a:solidFill>
                  <a:schemeClr val="bg2"/>
                </a:solidFill>
              </a:rPr>
              <a:t>};</a:t>
            </a:r>
          </a:p>
          <a:p>
            <a:endParaRPr lang="en-US" sz="2000" b="1">
              <a:solidFill>
                <a:schemeClr val="bg2"/>
              </a:solidFill>
            </a:endParaRPr>
          </a:p>
          <a:p>
            <a:r>
              <a:rPr lang="en-US" sz="2000" b="1">
                <a:solidFill>
                  <a:schemeClr val="bg2"/>
                </a:solidFill>
              </a:rPr>
              <a:t>employee manager [5];</a:t>
            </a:r>
          </a:p>
          <a:p>
            <a:r>
              <a:rPr lang="en-US" sz="2000" b="1">
                <a:solidFill>
                  <a:schemeClr val="bg2"/>
                </a:solidFill>
              </a:rPr>
              <a:t>employee worker [25];</a:t>
            </a:r>
          </a:p>
        </p:txBody>
      </p:sp>
      <p:sp>
        <p:nvSpPr>
          <p:cNvPr id="261126" name="AutoShape 6"/>
          <p:cNvSpPr>
            <a:spLocks noChangeArrowheads="1"/>
          </p:cNvSpPr>
          <p:nvPr/>
        </p:nvSpPr>
        <p:spPr bwMode="auto">
          <a:xfrm>
            <a:off x="381000" y="2971800"/>
            <a:ext cx="4800600" cy="3429000"/>
          </a:xfrm>
          <a:prstGeom prst="wedgeRoundRectCallout">
            <a:avLst>
              <a:gd name="adj1" fmla="val 61741"/>
              <a:gd name="adj2" fmla="val 21153"/>
              <a:gd name="adj3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1313" indent="-341313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sz="2000" b="1" dirty="0">
                <a:solidFill>
                  <a:srgbClr val="0070C0"/>
                </a:solidFill>
              </a:rPr>
              <a:t>The array manager contains five objects, </a:t>
            </a:r>
            <a:r>
              <a:rPr lang="en-US" sz="2000" b="1" dirty="0" err="1">
                <a:solidFill>
                  <a:srgbClr val="0070C0"/>
                </a:solidFill>
              </a:rPr>
              <a:t>viz</a:t>
            </a:r>
            <a:r>
              <a:rPr lang="en-US" sz="2000" b="1" dirty="0">
                <a:solidFill>
                  <a:srgbClr val="0070C0"/>
                </a:solidFill>
              </a:rPr>
              <a:t> manager[0], manager[1], manager[2], manager[3] &amp; manager[4].</a:t>
            </a:r>
          </a:p>
          <a:p>
            <a:pPr>
              <a:buFontTx/>
              <a:buChar char="•"/>
            </a:pPr>
            <a:r>
              <a:rPr lang="en-US" sz="2000" b="1" dirty="0" smtClean="0"/>
              <a:t>Array </a:t>
            </a:r>
            <a:r>
              <a:rPr lang="en-US" sz="2000" b="1" dirty="0"/>
              <a:t>of objects behave like any other array.</a:t>
            </a:r>
          </a:p>
          <a:p>
            <a:pPr>
              <a:buFontTx/>
              <a:buChar char="•"/>
            </a:pPr>
            <a:r>
              <a:rPr lang="en-US" sz="2000" b="1" dirty="0" smtClean="0">
                <a:solidFill>
                  <a:srgbClr val="0070C0"/>
                </a:solidFill>
              </a:rPr>
              <a:t>manager </a:t>
            </a:r>
            <a:r>
              <a:rPr lang="en-US" sz="2000" b="1" dirty="0">
                <a:solidFill>
                  <a:srgbClr val="0070C0"/>
                </a:solidFill>
              </a:rPr>
              <a:t>[</a:t>
            </a:r>
            <a:r>
              <a:rPr lang="en-US" sz="2000" b="1" dirty="0" err="1">
                <a:solidFill>
                  <a:srgbClr val="0070C0"/>
                </a:solidFill>
              </a:rPr>
              <a:t>i</a:t>
            </a:r>
            <a:r>
              <a:rPr lang="en-US" sz="2000" b="1" dirty="0">
                <a:solidFill>
                  <a:srgbClr val="0070C0"/>
                </a:solidFill>
              </a:rPr>
              <a:t>]. </a:t>
            </a:r>
            <a:r>
              <a:rPr lang="en-US" sz="2000" b="1" dirty="0" err="1">
                <a:solidFill>
                  <a:srgbClr val="0070C0"/>
                </a:solidFill>
              </a:rPr>
              <a:t>putdata</a:t>
            </a:r>
            <a:r>
              <a:rPr lang="en-US" sz="2000" b="1" dirty="0">
                <a:solidFill>
                  <a:srgbClr val="0070C0"/>
                </a:solidFill>
              </a:rPr>
              <a:t>( ); to execute the </a:t>
            </a:r>
            <a:r>
              <a:rPr lang="en-US" sz="2000" b="1" dirty="0" err="1">
                <a:solidFill>
                  <a:srgbClr val="0070C0"/>
                </a:solidFill>
              </a:rPr>
              <a:t>putdata</a:t>
            </a:r>
            <a:r>
              <a:rPr lang="en-US" sz="2000" b="1" dirty="0">
                <a:solidFill>
                  <a:srgbClr val="0070C0"/>
                </a:solidFill>
              </a:rPr>
              <a:t>( ) member function of the </a:t>
            </a:r>
            <a:r>
              <a:rPr lang="en-US" sz="2000" b="1" dirty="0" err="1">
                <a:solidFill>
                  <a:srgbClr val="0070C0"/>
                </a:solidFill>
              </a:rPr>
              <a:t>i</a:t>
            </a:r>
            <a:r>
              <a:rPr lang="en-US" sz="2000" b="1" baseline="30000" dirty="0" err="1">
                <a:solidFill>
                  <a:srgbClr val="0070C0"/>
                </a:solidFill>
              </a:rPr>
              <a:t>th</a:t>
            </a:r>
            <a:r>
              <a:rPr lang="en-US" sz="2000" b="1" baseline="30000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0070C0"/>
                </a:solidFill>
              </a:rPr>
              <a:t>element of the array manager.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1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1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11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61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61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61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5" grpId="0" animBg="1"/>
      <p:bldP spid="261126" grpId="0" build="allAtOnce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Objects…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class employee</a:t>
            </a:r>
          </a:p>
          <a:p>
            <a:pPr>
              <a:buNone/>
            </a:pPr>
            <a:r>
              <a:rPr lang="en-US" dirty="0" smtClean="0"/>
              <a:t>{		char name[30];</a:t>
            </a:r>
          </a:p>
          <a:p>
            <a:pPr>
              <a:buNone/>
            </a:pPr>
            <a:r>
              <a:rPr lang="en-US" dirty="0" smtClean="0"/>
              <a:t>		float age;</a:t>
            </a:r>
          </a:p>
          <a:p>
            <a:pPr>
              <a:buNone/>
            </a:pPr>
            <a:r>
              <a:rPr lang="en-US" dirty="0" smtClean="0"/>
              <a:t>public:</a:t>
            </a:r>
          </a:p>
          <a:p>
            <a:pPr>
              <a:buNone/>
            </a:pPr>
            <a:r>
              <a:rPr lang="en-US" dirty="0" smtClean="0"/>
              <a:t>	void </a:t>
            </a:r>
            <a:r>
              <a:rPr lang="en-US" dirty="0" err="1" smtClean="0"/>
              <a:t>getdata</a:t>
            </a:r>
            <a:r>
              <a:rPr lang="en-US" dirty="0" smtClean="0"/>
              <a:t>(void);</a:t>
            </a:r>
          </a:p>
          <a:p>
            <a:pPr>
              <a:buNone/>
            </a:pPr>
            <a:r>
              <a:rPr lang="en-US" dirty="0" smtClean="0"/>
              <a:t>	void </a:t>
            </a:r>
            <a:r>
              <a:rPr lang="en-US" dirty="0" err="1" smtClean="0"/>
              <a:t>putdata</a:t>
            </a:r>
            <a:r>
              <a:rPr lang="en-US" dirty="0" smtClean="0"/>
              <a:t>(void);</a:t>
            </a:r>
          </a:p>
          <a:p>
            <a:pPr>
              <a:buNone/>
            </a:pPr>
            <a:r>
              <a:rPr lang="en-US" dirty="0" smtClean="0"/>
              <a:t>};</a:t>
            </a:r>
          </a:p>
          <a:p>
            <a:pPr>
              <a:buNone/>
            </a:pPr>
            <a:r>
              <a:rPr lang="en-US" dirty="0" smtClean="0"/>
              <a:t>void employee :: </a:t>
            </a:r>
            <a:r>
              <a:rPr lang="en-US" dirty="0" err="1" smtClean="0"/>
              <a:t>getdata</a:t>
            </a:r>
            <a:r>
              <a:rPr lang="en-US" dirty="0" smtClean="0"/>
              <a:t>(void)</a:t>
            </a:r>
          </a:p>
          <a:p>
            <a:pPr>
              <a:buNone/>
            </a:pPr>
            <a:r>
              <a:rPr lang="en-US" dirty="0" smtClean="0"/>
              <a:t>{		</a:t>
            </a:r>
            <a:r>
              <a:rPr lang="en-US" dirty="0" err="1" smtClean="0"/>
              <a:t>cout</a:t>
            </a:r>
            <a:r>
              <a:rPr lang="en-US" dirty="0" smtClean="0"/>
              <a:t>&lt;&lt;“Enter name:”;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cin</a:t>
            </a:r>
            <a:r>
              <a:rPr lang="en-US" dirty="0" smtClean="0"/>
              <a:t>&gt;&gt;name;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&lt;&lt;“</a:t>
            </a:r>
            <a:r>
              <a:rPr lang="en-US" dirty="0" err="1" smtClean="0"/>
              <a:t>Ener</a:t>
            </a:r>
            <a:r>
              <a:rPr lang="en-US" dirty="0" smtClean="0"/>
              <a:t> age:”;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cin</a:t>
            </a:r>
            <a:r>
              <a:rPr lang="en-US" dirty="0" smtClean="0"/>
              <a:t>&gt;&gt;age;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void employee :: </a:t>
            </a:r>
            <a:r>
              <a:rPr lang="en-US" dirty="0" err="1" smtClean="0"/>
              <a:t>putdata</a:t>
            </a:r>
            <a:r>
              <a:rPr lang="en-US" dirty="0" smtClean="0"/>
              <a:t>(void)</a:t>
            </a:r>
          </a:p>
          <a:p>
            <a:pPr>
              <a:buNone/>
            </a:pPr>
            <a:r>
              <a:rPr lang="en-US" dirty="0" smtClean="0"/>
              <a:t>{		</a:t>
            </a:r>
            <a:r>
              <a:rPr lang="en-US" dirty="0" err="1" smtClean="0"/>
              <a:t>cout</a:t>
            </a:r>
            <a:r>
              <a:rPr lang="en-US" dirty="0" smtClean="0"/>
              <a:t>&lt;&lt;“Name:”&lt;&lt;name&lt;&lt;“\n”;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&lt;&lt;“Age:”&lt;&lt;age&lt;&lt;“\n”;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const </a:t>
            </a:r>
            <a:r>
              <a:rPr lang="en-US" dirty="0" err="1" smtClean="0"/>
              <a:t>int</a:t>
            </a:r>
            <a:r>
              <a:rPr lang="en-US" dirty="0" smtClean="0"/>
              <a:t> size=3;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employee  manager[size];</a:t>
            </a:r>
          </a:p>
          <a:p>
            <a:pPr>
              <a:buNone/>
            </a:pPr>
            <a:r>
              <a:rPr lang="en-US" dirty="0" smtClean="0"/>
              <a:t>	for(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&lt;size;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pPr>
              <a:buNone/>
            </a:pPr>
            <a:r>
              <a:rPr lang="en-US" dirty="0" smtClean="0"/>
              <a:t>	{   </a:t>
            </a:r>
            <a:r>
              <a:rPr lang="en-US" dirty="0" err="1" smtClean="0"/>
              <a:t>cout</a:t>
            </a:r>
            <a:r>
              <a:rPr lang="en-US" dirty="0" smtClean="0"/>
              <a:t>&lt;&lt;“\n Details of manager” &lt;&lt; 	i+1&lt;&lt;“\n”;</a:t>
            </a:r>
          </a:p>
          <a:p>
            <a:pPr>
              <a:buNone/>
            </a:pPr>
            <a:r>
              <a:rPr lang="en-US" dirty="0" smtClean="0"/>
              <a:t>		manager[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getdata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&lt;&lt;“\n”;</a:t>
            </a:r>
          </a:p>
          <a:p>
            <a:pPr>
              <a:buNone/>
            </a:pPr>
            <a:r>
              <a:rPr lang="en-US" dirty="0" smtClean="0"/>
              <a:t>	for(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size;i</a:t>
            </a:r>
            <a:r>
              <a:rPr lang="en-US" dirty="0" smtClean="0"/>
              <a:t>++)</a:t>
            </a:r>
          </a:p>
          <a:p>
            <a:pPr>
              <a:buNone/>
            </a:pPr>
            <a:r>
              <a:rPr lang="en-US" dirty="0" smtClean="0"/>
              <a:t>	{	</a:t>
            </a:r>
            <a:r>
              <a:rPr lang="en-US" dirty="0" err="1" smtClean="0"/>
              <a:t>cout</a:t>
            </a:r>
            <a:r>
              <a:rPr lang="en-US" dirty="0" smtClean="0"/>
              <a:t>&lt;&lt;“\n Manager” &lt;&lt; 	i+1&lt;&lt;“\n”;</a:t>
            </a:r>
          </a:p>
          <a:p>
            <a:pPr>
              <a:buNone/>
            </a:pPr>
            <a:r>
              <a:rPr lang="en-US" dirty="0" smtClean="0"/>
              <a:t>		manager[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putdata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	return 0;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Objects as Function Arguments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FF6600"/>
                </a:solidFill>
              </a:rPr>
              <a:t>An object can be used as a function argument like any other data type.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dirty="0" smtClean="0"/>
              <a:t>Two ways:</a:t>
            </a:r>
          </a:p>
          <a:p>
            <a:pPr marL="857250" lvl="1" eaLnBrk="1" hangingPunct="1">
              <a:lnSpc>
                <a:spcPct val="90000"/>
              </a:lnSpc>
              <a:defRPr/>
            </a:pPr>
            <a:r>
              <a:rPr lang="en-US" dirty="0" smtClean="0"/>
              <a:t>A copy of the entire object is passed to the function. </a:t>
            </a:r>
            <a:r>
              <a:rPr lang="en-US" b="1" i="1" dirty="0" smtClean="0"/>
              <a:t>( Pass-by-Value)</a:t>
            </a:r>
          </a:p>
          <a:p>
            <a:pPr marL="857250" lvl="1" eaLnBrk="1" hangingPunct="1">
              <a:lnSpc>
                <a:spcPct val="90000"/>
              </a:lnSpc>
              <a:defRPr/>
            </a:pPr>
            <a:r>
              <a:rPr lang="en-US" dirty="0" smtClean="0"/>
              <a:t>Only the address  of the object is transferred to the function. </a:t>
            </a:r>
            <a:r>
              <a:rPr lang="en-US" b="1" i="1" dirty="0" smtClean="0"/>
              <a:t>(Pass-by-Reference)</a:t>
            </a:r>
            <a:endParaRPr lang="en-US" dirty="0" smtClean="0"/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The pass-by-reference method is more efficient since it requires to pass only the address of the object and not the entire object.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14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2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2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CALL BY REFERENCE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When a function call passes arguments by value, the called function creates a new set of variables and copies the values of arguments into them.</a:t>
            </a:r>
          </a:p>
          <a:p>
            <a:r>
              <a:rPr lang="en-US" b="1" dirty="0" smtClean="0"/>
              <a:t>Reference variables in C++ allows us to pass parameters to the functions by reference.</a:t>
            </a:r>
          </a:p>
          <a:p>
            <a:r>
              <a:rPr lang="en-US" b="1" dirty="0" smtClean="0"/>
              <a:t>When we pass arguments by reference, the ‘formal’ arguments in the called function become aliases to the ‘actual’ arguments in the calling function.</a:t>
            </a:r>
          </a:p>
          <a:p>
            <a:r>
              <a:rPr lang="en-US" b="1" dirty="0" smtClean="0"/>
              <a:t>The functions is working on the original data.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62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 as Function Arguments…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class time{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hours, minutes;</a:t>
            </a:r>
          </a:p>
          <a:p>
            <a:pPr>
              <a:buNone/>
            </a:pPr>
            <a:r>
              <a:rPr lang="en-US" dirty="0" smtClean="0"/>
              <a:t>public:</a:t>
            </a:r>
          </a:p>
          <a:p>
            <a:pPr>
              <a:buNone/>
            </a:pPr>
            <a:r>
              <a:rPr lang="en-US" dirty="0" smtClean="0"/>
              <a:t>	void </a:t>
            </a:r>
            <a:r>
              <a:rPr lang="en-US" dirty="0" err="1" smtClean="0"/>
              <a:t>gettime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m)</a:t>
            </a:r>
          </a:p>
          <a:p>
            <a:pPr>
              <a:buNone/>
            </a:pPr>
            <a:r>
              <a:rPr lang="en-US" dirty="0" smtClean="0"/>
              <a:t>	{  hours = h; minutes=m;  }</a:t>
            </a:r>
          </a:p>
          <a:p>
            <a:pPr>
              <a:buNone/>
            </a:pPr>
            <a:r>
              <a:rPr lang="en-US" dirty="0" smtClean="0"/>
              <a:t>	void </a:t>
            </a:r>
            <a:r>
              <a:rPr lang="en-US" dirty="0" err="1" smtClean="0"/>
              <a:t>puttime</a:t>
            </a:r>
            <a:r>
              <a:rPr lang="en-US" dirty="0" smtClean="0"/>
              <a:t>(void)</a:t>
            </a:r>
          </a:p>
          <a:p>
            <a:pPr>
              <a:buNone/>
            </a:pPr>
            <a:r>
              <a:rPr lang="en-US" dirty="0" smtClean="0"/>
              <a:t>	{  </a:t>
            </a:r>
            <a:r>
              <a:rPr lang="en-US" dirty="0" err="1" smtClean="0"/>
              <a:t>cout</a:t>
            </a:r>
            <a:r>
              <a:rPr lang="en-US" dirty="0" smtClean="0"/>
              <a:t>&lt;&lt;hours&lt;&lt;“hours and”&lt;&lt;minutes&lt;&lt;“minutes\n”;  }</a:t>
            </a:r>
          </a:p>
          <a:p>
            <a:pPr>
              <a:buNone/>
            </a:pPr>
            <a:r>
              <a:rPr lang="en-US" dirty="0" smtClean="0"/>
              <a:t>	void sum(time, time);</a:t>
            </a:r>
          </a:p>
          <a:p>
            <a:pPr>
              <a:buNone/>
            </a:pPr>
            <a:r>
              <a:rPr lang="en-US" dirty="0" smtClean="0"/>
              <a:t>};</a:t>
            </a:r>
          </a:p>
          <a:p>
            <a:pPr>
              <a:buNone/>
            </a:pPr>
            <a:r>
              <a:rPr lang="en-US" dirty="0" smtClean="0"/>
              <a:t>void time::sum(time t1, time t2)</a:t>
            </a:r>
          </a:p>
          <a:p>
            <a:pPr>
              <a:buNone/>
            </a:pPr>
            <a:r>
              <a:rPr lang="en-US" dirty="0" smtClean="0"/>
              <a:t>{	minutes=t1.minutes + t2.minutes;</a:t>
            </a:r>
          </a:p>
          <a:p>
            <a:pPr>
              <a:buNone/>
            </a:pPr>
            <a:r>
              <a:rPr lang="en-US" dirty="0" smtClean="0"/>
              <a:t>	hours=minutes/60;</a:t>
            </a:r>
          </a:p>
          <a:p>
            <a:pPr>
              <a:buNone/>
            </a:pPr>
            <a:r>
              <a:rPr lang="en-US" dirty="0" smtClean="0"/>
              <a:t>	minutes=minutes%60;</a:t>
            </a:r>
          </a:p>
          <a:p>
            <a:pPr>
              <a:buNone/>
            </a:pPr>
            <a:r>
              <a:rPr lang="en-US" dirty="0" smtClean="0"/>
              <a:t>	hours=hours+t1.hours+t2.hours;</a:t>
            </a:r>
          </a:p>
          <a:p>
            <a:pPr>
              <a:buNone/>
            </a:pPr>
            <a:r>
              <a:rPr lang="en-US" dirty="0" smtClean="0"/>
              <a:t>}	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time T1,T2,T3;	</a:t>
            </a:r>
          </a:p>
          <a:p>
            <a:pPr>
              <a:buNone/>
            </a:pPr>
            <a:r>
              <a:rPr lang="en-US" dirty="0" smtClean="0"/>
              <a:t>	T1.gettime(2,45);</a:t>
            </a:r>
          </a:p>
          <a:p>
            <a:pPr>
              <a:buNone/>
            </a:pPr>
            <a:r>
              <a:rPr lang="en-US" dirty="0" smtClean="0"/>
              <a:t>	T2.gettime(3,30);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T3.sum(T1,T2);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&lt;&lt;“T1=“; T1.puttime();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&lt;&lt;“T2=“; T2.puttime();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&lt;&lt;“T3=“; T3.puttime();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return 0;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Objects as Function Arguments…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457200" indent="-457200" algn="just" eaLnBrk="1" hangingPunct="1">
              <a:defRPr/>
            </a:pPr>
            <a:r>
              <a:rPr lang="en-US" dirty="0" smtClean="0">
                <a:solidFill>
                  <a:srgbClr val="FF6600"/>
                </a:solidFill>
              </a:rPr>
              <a:t>An object can also be passed as an argument to a non-member function.</a:t>
            </a:r>
          </a:p>
          <a:p>
            <a:pPr marL="457200" indent="-457200" algn="just" eaLnBrk="1" hangingPunct="1">
              <a:buFont typeface="Wingdings" panose="05000000000000000000" pitchFamily="2" charset="2"/>
              <a:buNone/>
              <a:defRPr/>
            </a:pPr>
            <a:endParaRPr lang="en-US" dirty="0" smtClean="0">
              <a:solidFill>
                <a:srgbClr val="FF6600"/>
              </a:solidFill>
            </a:endParaRPr>
          </a:p>
          <a:p>
            <a:pPr marL="457200" indent="-457200" algn="just" eaLnBrk="1" hangingPunct="1">
              <a:defRPr/>
            </a:pPr>
            <a:r>
              <a:rPr lang="en-US" dirty="0" smtClean="0"/>
              <a:t>Such functions can have access to the public member functions only through the objects passed as arguments to it.</a:t>
            </a:r>
          </a:p>
          <a:p>
            <a:pPr marL="457200" indent="-457200" algn="just" eaLnBrk="1" hangingPunct="1"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 marL="457200" indent="-457200" algn="just" eaLnBrk="1" hangingPunct="1">
              <a:defRPr/>
            </a:pPr>
            <a:r>
              <a:rPr lang="en-US" dirty="0" smtClean="0">
                <a:solidFill>
                  <a:srgbClr val="FF0000"/>
                </a:solidFill>
              </a:rPr>
              <a:t>These functions cannot have access to the private data members.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8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Friendly Functions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457200" indent="-457200" eaLnBrk="1" hangingPunct="1">
              <a:defRPr/>
            </a:pPr>
            <a:r>
              <a:rPr lang="en-US" dirty="0" smtClean="0">
                <a:solidFill>
                  <a:srgbClr val="FF6600"/>
                </a:solidFill>
              </a:rPr>
              <a:t>The private members can not be accessed from outside the class.</a:t>
            </a:r>
          </a:p>
          <a:p>
            <a:pPr marL="457200" indent="-457200" eaLnBrk="1" hangingPunct="1">
              <a:buFont typeface="Wingdings" panose="05000000000000000000" pitchFamily="2" charset="2"/>
              <a:buNone/>
              <a:defRPr/>
            </a:pPr>
            <a:endParaRPr lang="en-US" dirty="0" smtClean="0">
              <a:solidFill>
                <a:srgbClr val="FF6600"/>
              </a:solidFill>
            </a:endParaRPr>
          </a:p>
          <a:p>
            <a:pPr marL="457200" indent="-457200" eaLnBrk="1" hangingPunct="1">
              <a:defRPr/>
            </a:pPr>
            <a:r>
              <a:rPr lang="en-US" dirty="0" smtClean="0"/>
              <a:t>A non-member function can not have an access to the private data of a class.</a:t>
            </a:r>
          </a:p>
          <a:p>
            <a:pPr marL="457200" indent="-457200" eaLnBrk="1" hangingPunct="1"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 marL="457200" indent="-457200" eaLnBrk="1" hangingPunct="1">
              <a:defRPr/>
            </a:pPr>
            <a:r>
              <a:rPr lang="en-US" dirty="0" smtClean="0">
                <a:solidFill>
                  <a:srgbClr val="0070C0"/>
                </a:solidFill>
              </a:rPr>
              <a:t>However ……. 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67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Friendly Functions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457200" indent="-457200" algn="just" eaLnBrk="1" hangingPunct="1">
              <a:defRPr/>
            </a:pPr>
            <a:r>
              <a:rPr lang="en-US" dirty="0" smtClean="0">
                <a:solidFill>
                  <a:srgbClr val="FF6600"/>
                </a:solidFill>
              </a:rPr>
              <a:t>C++ allows a common function to be made friendly with more than one classes, thereby allowing the function to have access to the private data of these classes.</a:t>
            </a:r>
          </a:p>
          <a:p>
            <a:pPr marL="457200" indent="-457200" algn="just" eaLnBrk="1" hangingPunct="1">
              <a:defRPr/>
            </a:pPr>
            <a:r>
              <a:rPr lang="en-US" dirty="0" smtClean="0"/>
              <a:t>Such a function need not be a member of these classes.</a:t>
            </a:r>
          </a:p>
          <a:p>
            <a:pPr marL="457200" indent="-457200" algn="just" eaLnBrk="1" hangingPunct="1">
              <a:defRPr/>
            </a:pPr>
            <a:r>
              <a:rPr lang="en-US" dirty="0" smtClean="0">
                <a:solidFill>
                  <a:srgbClr val="FF0000"/>
                </a:solidFill>
              </a:rPr>
              <a:t>To make an outside function friendly to a class, we have to simply declare this function as a friend of the class.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7543800" y="990600"/>
            <a:ext cx="1182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/>
              <a:t>continue…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79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Friendly Functions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FF6600"/>
                </a:solidFill>
              </a:rPr>
              <a:t>The function declaration should be preceded by the keyword </a:t>
            </a:r>
            <a:r>
              <a:rPr lang="en-US" b="1" i="1" dirty="0" smtClean="0">
                <a:solidFill>
                  <a:srgbClr val="FF6600"/>
                </a:solidFill>
              </a:rPr>
              <a:t>friend</a:t>
            </a:r>
            <a:r>
              <a:rPr lang="en-US" dirty="0" smtClean="0">
                <a:solidFill>
                  <a:srgbClr val="FF6600"/>
                </a:solidFill>
              </a:rPr>
              <a:t>.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dirty="0" smtClean="0"/>
              <a:t>The function is defined elsewhere in the program like a normal C++ function.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0070C0"/>
                </a:solidFill>
              </a:rPr>
              <a:t>The function definition does not use either the keyword friend or the scope operator : :.</a:t>
            </a:r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body" sz="half" idx="2"/>
          </p:nvPr>
        </p:nvSpPr>
        <p:spPr>
          <a:solidFill>
            <a:schemeClr val="bg2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class employee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{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---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---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   public 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---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---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friend void </a:t>
            </a:r>
            <a:r>
              <a:rPr lang="en-US" dirty="0" err="1" smtClean="0"/>
              <a:t>it_cal</a:t>
            </a:r>
            <a:r>
              <a:rPr lang="en-US" dirty="0" smtClean="0"/>
              <a:t>(void</a:t>
            </a:r>
            <a:r>
              <a:rPr lang="en-US" dirty="0" smtClean="0"/>
              <a:t>);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}</a:t>
            </a:r>
          </a:p>
        </p:txBody>
      </p:sp>
      <p:sp>
        <p:nvSpPr>
          <p:cNvPr id="47109" name="Text Box 4"/>
          <p:cNvSpPr txBox="1">
            <a:spLocks noChangeArrowheads="1"/>
          </p:cNvSpPr>
          <p:nvPr/>
        </p:nvSpPr>
        <p:spPr bwMode="auto">
          <a:xfrm>
            <a:off x="7543800" y="990600"/>
            <a:ext cx="1182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/>
              <a:t>continue…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6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Friendly Functions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just" eaLnBrk="1" hangingPunct="1">
              <a:defRPr/>
            </a:pPr>
            <a:r>
              <a:rPr lang="en-US" dirty="0" smtClean="0">
                <a:solidFill>
                  <a:srgbClr val="FF6600"/>
                </a:solidFill>
              </a:rPr>
              <a:t>The functions that are declared with the keyword friend are known as </a:t>
            </a:r>
            <a:r>
              <a:rPr lang="en-US" b="1" i="1" dirty="0" smtClean="0">
                <a:solidFill>
                  <a:srgbClr val="FF0000"/>
                </a:solidFill>
              </a:rPr>
              <a:t>friend function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457200" indent="-457200" algn="just" eaLnBrk="1" hangingPunct="1">
              <a:defRPr/>
            </a:pPr>
            <a:r>
              <a:rPr lang="en-US" dirty="0" smtClean="0"/>
              <a:t>A function can be declared as a friend in any number of classes.</a:t>
            </a:r>
          </a:p>
          <a:p>
            <a:pPr marL="457200" indent="-457200" algn="just" eaLnBrk="1" hangingPunct="1">
              <a:defRPr/>
            </a:pPr>
            <a:r>
              <a:rPr lang="en-US" dirty="0" smtClean="0">
                <a:solidFill>
                  <a:srgbClr val="FF0000"/>
                </a:solidFill>
              </a:rPr>
              <a:t>A friend function, although not a member function, has full access right to the private members of the class.</a:t>
            </a:r>
          </a:p>
        </p:txBody>
      </p:sp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7543800" y="990600"/>
            <a:ext cx="1182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/>
              <a:t>continue…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33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Friendly Functions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Special Characteristics:</a:t>
            </a:r>
          </a:p>
          <a:p>
            <a:pPr marL="457200" indent="-457200" algn="just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It is not in the scope of the class to which it has been declared as friend.</a:t>
            </a:r>
          </a:p>
          <a:p>
            <a:pPr marL="457200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 smtClean="0">
              <a:solidFill>
                <a:srgbClr val="00FF00"/>
              </a:solidFill>
            </a:endParaRPr>
          </a:p>
          <a:p>
            <a:pPr marL="457200" indent="-457200" algn="just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FF6600"/>
                </a:solidFill>
              </a:rPr>
              <a:t>Since it is not in the scope of the class, it cannot be called using the object of the class.</a:t>
            </a:r>
          </a:p>
          <a:p>
            <a:pPr marL="457200" indent="-45720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 smtClean="0">
              <a:solidFill>
                <a:srgbClr val="FF6600"/>
              </a:solidFill>
            </a:endParaRPr>
          </a:p>
          <a:p>
            <a:pPr marL="457200" indent="-457200" algn="just" eaLnBrk="1" hangingPunct="1">
              <a:lnSpc>
                <a:spcPct val="90000"/>
              </a:lnSpc>
              <a:defRPr/>
            </a:pPr>
            <a:r>
              <a:rPr lang="en-US" dirty="0" smtClean="0"/>
              <a:t>It can be invoked  like a normal function without the help of any object.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7543800" y="990600"/>
            <a:ext cx="1182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/>
              <a:t>continue…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1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Friendly Functions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Special Characteristics:</a:t>
            </a:r>
          </a:p>
          <a:p>
            <a:pPr marL="457200" indent="-457200" eaLnBrk="1" hangingPunct="1">
              <a:defRPr/>
            </a:pPr>
            <a:r>
              <a:rPr lang="en-US" dirty="0" smtClean="0">
                <a:solidFill>
                  <a:srgbClr val="FF0000"/>
                </a:solidFill>
              </a:rPr>
              <a:t>Unlike member functions, it cannot access the member names directly and has to use an object name and dot membership operator with each member name.</a:t>
            </a:r>
          </a:p>
          <a:p>
            <a:pPr marL="457200" indent="-457200" eaLnBrk="1" hangingPunct="1">
              <a:defRPr/>
            </a:pPr>
            <a:r>
              <a:rPr lang="en-US" dirty="0" smtClean="0">
                <a:solidFill>
                  <a:srgbClr val="FF6600"/>
                </a:solidFill>
              </a:rPr>
              <a:t>It can be declared either in the public or private part of a class without affecting its meaning.</a:t>
            </a:r>
          </a:p>
          <a:p>
            <a:pPr marL="457200" indent="-457200" eaLnBrk="1" hangingPunct="1">
              <a:defRPr/>
            </a:pPr>
            <a:r>
              <a:rPr lang="en-US" dirty="0" smtClean="0"/>
              <a:t>Usually, it has objects as arguments.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7543800" y="990600"/>
            <a:ext cx="1182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/>
              <a:t>continue…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8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Friendly Functions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Member function of one class can be friend functions of another class.</a:t>
            </a:r>
          </a:p>
          <a:p>
            <a:pPr marL="457200" indent="-457200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In  such cases, they are defined using the scope resolution operator as:</a:t>
            </a:r>
          </a:p>
          <a:p>
            <a:pPr marL="457200" indent="-457200" eaLnBrk="1" hangingPunct="1">
              <a:buFont typeface="Wingdings" panose="05000000000000000000" pitchFamily="2" charset="2"/>
              <a:buNone/>
              <a:defRPr/>
            </a:pPr>
            <a:endParaRPr lang="en-US" dirty="0" smtClean="0"/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7543800" y="990600"/>
            <a:ext cx="1182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/>
              <a:t>continue…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76800" y="3505200"/>
            <a:ext cx="3352800" cy="23622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dirty="0" smtClean="0"/>
              <a:t>class Y</a:t>
            </a:r>
          </a:p>
          <a:p>
            <a:pPr>
              <a:defRPr/>
            </a:pPr>
            <a:r>
              <a:rPr lang="en-US" dirty="0" smtClean="0"/>
              <a:t>{</a:t>
            </a:r>
          </a:p>
          <a:p>
            <a:pPr>
              <a:defRPr/>
            </a:pPr>
            <a:r>
              <a:rPr lang="en-US" dirty="0" smtClean="0"/>
              <a:t>      …</a:t>
            </a:r>
          </a:p>
          <a:p>
            <a:pPr>
              <a:defRPr/>
            </a:pPr>
            <a:r>
              <a:rPr lang="en-US" dirty="0" smtClean="0"/>
              <a:t>      …</a:t>
            </a:r>
          </a:p>
          <a:p>
            <a:pPr>
              <a:defRPr/>
            </a:pPr>
            <a:r>
              <a:rPr lang="en-US" dirty="0" smtClean="0"/>
              <a:t>      friend </a:t>
            </a:r>
            <a:r>
              <a:rPr lang="en-US" dirty="0" err="1" smtClean="0"/>
              <a:t>int</a:t>
            </a:r>
            <a:r>
              <a:rPr lang="en-US" dirty="0" smtClean="0"/>
              <a:t> X  : :  fun1 ( );</a:t>
            </a:r>
          </a:p>
          <a:p>
            <a:pPr>
              <a:defRPr/>
            </a:pPr>
            <a:r>
              <a:rPr lang="en-US" dirty="0" smtClean="0"/>
              <a:t>      …</a:t>
            </a:r>
          </a:p>
          <a:p>
            <a:pPr>
              <a:defRPr/>
            </a:pPr>
            <a:r>
              <a:rPr lang="en-US" dirty="0" smtClean="0"/>
              <a:t>};</a:t>
            </a:r>
          </a:p>
        </p:txBody>
      </p:sp>
      <p:sp>
        <p:nvSpPr>
          <p:cNvPr id="8" name="Rectangle 7"/>
          <p:cNvSpPr/>
          <p:nvPr/>
        </p:nvSpPr>
        <p:spPr>
          <a:xfrm>
            <a:off x="685800" y="3505200"/>
            <a:ext cx="3048000" cy="2286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None/>
              <a:defRPr/>
            </a:pPr>
            <a:r>
              <a:rPr lang="en-US" dirty="0" smtClean="0"/>
              <a:t>class X</a:t>
            </a:r>
          </a:p>
          <a:p>
            <a:pPr marL="457200" indent="-457200">
              <a:buNone/>
              <a:defRPr/>
            </a:pPr>
            <a:r>
              <a:rPr lang="en-US" dirty="0" smtClean="0"/>
              <a:t>{</a:t>
            </a:r>
          </a:p>
          <a:p>
            <a:pPr marL="457200" indent="-457200">
              <a:buNone/>
              <a:defRPr/>
            </a:pPr>
            <a:r>
              <a:rPr lang="en-US" dirty="0" smtClean="0"/>
              <a:t>      …</a:t>
            </a:r>
          </a:p>
          <a:p>
            <a:pPr marL="457200" indent="-457200">
              <a:buNone/>
              <a:defRPr/>
            </a:pPr>
            <a:r>
              <a:rPr lang="en-US" dirty="0" smtClean="0"/>
              <a:t>      …</a:t>
            </a:r>
          </a:p>
          <a:p>
            <a:pPr marL="457200" indent="-457200">
              <a:buNone/>
              <a:defRPr/>
            </a:pPr>
            <a:r>
              <a:rPr lang="en-US" dirty="0" smtClean="0"/>
              <a:t>      </a:t>
            </a:r>
            <a:r>
              <a:rPr lang="en-US" dirty="0" err="1" smtClean="0"/>
              <a:t>int</a:t>
            </a:r>
            <a:r>
              <a:rPr lang="en-US" dirty="0" smtClean="0"/>
              <a:t> fun1 ( );</a:t>
            </a:r>
          </a:p>
          <a:p>
            <a:pPr marL="457200" indent="-457200">
              <a:buNone/>
              <a:defRPr/>
            </a:pPr>
            <a:r>
              <a:rPr lang="en-US" dirty="0" smtClean="0"/>
              <a:t>      …</a:t>
            </a:r>
          </a:p>
          <a:p>
            <a:pPr marL="457200" indent="-457200">
              <a:buNone/>
              <a:defRPr/>
            </a:pPr>
            <a:r>
              <a:rPr lang="en-US" dirty="0" smtClean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69753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Friendly Functions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We can also declare all the member functions of one class as the friend functions of another class.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In such cases, the class is called a </a:t>
            </a:r>
            <a:r>
              <a:rPr lang="en-US" b="1" i="1" smtClean="0"/>
              <a:t>friend class</a:t>
            </a:r>
            <a:r>
              <a:rPr lang="en-US" smtClean="0"/>
              <a:t>.</a:t>
            </a:r>
          </a:p>
        </p:txBody>
      </p:sp>
      <p:sp>
        <p:nvSpPr>
          <p:cNvPr id="27648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class Z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{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     …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     …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     friend class X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     …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};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7543800" y="990600"/>
            <a:ext cx="1182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/>
              <a:t>continue…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2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CALL BY </a:t>
            </a:r>
            <a:r>
              <a:rPr lang="en-US" dirty="0" smtClean="0">
                <a:solidFill>
                  <a:srgbClr val="C00000"/>
                </a:solidFill>
              </a:rPr>
              <a:t>REFERENCE…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void swap(</a:t>
            </a:r>
            <a:r>
              <a:rPr lang="en-US" b="1" dirty="0" err="1" smtClean="0"/>
              <a:t>int</a:t>
            </a:r>
            <a:r>
              <a:rPr lang="en-US" b="1" dirty="0" smtClean="0"/>
              <a:t> &amp;</a:t>
            </a:r>
            <a:r>
              <a:rPr lang="en-US" b="1" dirty="0" err="1" smtClean="0"/>
              <a:t>a,int</a:t>
            </a:r>
            <a:r>
              <a:rPr lang="en-US" b="1" dirty="0" smtClean="0"/>
              <a:t> &amp;b)</a:t>
            </a:r>
          </a:p>
          <a:p>
            <a:pPr marL="0" indent="0">
              <a:buNone/>
            </a:pPr>
            <a:r>
              <a:rPr lang="en-US" b="1" dirty="0" smtClean="0"/>
              <a:t>{</a:t>
            </a:r>
          </a:p>
          <a:p>
            <a:pPr marL="0" indent="0"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t=a;</a:t>
            </a:r>
          </a:p>
          <a:p>
            <a:pPr marL="0" indent="0">
              <a:buNone/>
            </a:pPr>
            <a:r>
              <a:rPr lang="en-US" b="1" dirty="0" smtClean="0"/>
              <a:t>a=b;</a:t>
            </a:r>
          </a:p>
          <a:p>
            <a:pPr marL="0" indent="0">
              <a:buNone/>
            </a:pPr>
            <a:r>
              <a:rPr lang="en-US" b="1" dirty="0" smtClean="0"/>
              <a:t>b=t;</a:t>
            </a:r>
          </a:p>
          <a:p>
            <a:pPr marL="0" indent="0">
              <a:buNone/>
            </a:pPr>
            <a:r>
              <a:rPr lang="en-US" b="1" dirty="0" smtClean="0"/>
              <a:t>}</a:t>
            </a:r>
          </a:p>
          <a:p>
            <a:r>
              <a:rPr lang="en-US" b="1" dirty="0" smtClean="0"/>
              <a:t>If m and n are integer variables, then the function call</a:t>
            </a:r>
          </a:p>
          <a:p>
            <a:r>
              <a:rPr lang="en-US" b="1" dirty="0" smtClean="0"/>
              <a:t>swap(</a:t>
            </a:r>
            <a:r>
              <a:rPr lang="en-US" b="1" dirty="0" err="1" smtClean="0"/>
              <a:t>m,n</a:t>
            </a:r>
            <a:r>
              <a:rPr lang="en-US" b="1" dirty="0" smtClean="0"/>
              <a:t>); </a:t>
            </a:r>
          </a:p>
          <a:p>
            <a:r>
              <a:rPr lang="en-US" b="1" dirty="0" smtClean="0"/>
              <a:t>Will exchange the values of m and n using the reference variables a and b.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sz="3900" b="1" dirty="0" smtClean="0">
                <a:solidFill>
                  <a:srgbClr val="C00000"/>
                </a:solidFill>
              </a:rPr>
              <a:t>IN C</a:t>
            </a:r>
            <a:endParaRPr lang="en-US" sz="39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void </a:t>
            </a:r>
            <a:r>
              <a:rPr lang="en-US" b="1" dirty="0"/>
              <a:t>swap(</a:t>
            </a:r>
            <a:r>
              <a:rPr lang="en-US" b="1" dirty="0" err="1"/>
              <a:t>int</a:t>
            </a:r>
            <a:r>
              <a:rPr lang="en-US" b="1" dirty="0"/>
              <a:t> &amp;</a:t>
            </a:r>
            <a:r>
              <a:rPr lang="en-US" b="1" dirty="0" err="1"/>
              <a:t>a,int</a:t>
            </a:r>
            <a:r>
              <a:rPr lang="en-US" b="1" dirty="0"/>
              <a:t> &amp;b)</a:t>
            </a:r>
          </a:p>
          <a:p>
            <a:pPr marL="0" indent="0">
              <a:buNone/>
            </a:pPr>
            <a:r>
              <a:rPr lang="en-US" b="1" dirty="0"/>
              <a:t>{</a:t>
            </a:r>
          </a:p>
          <a:p>
            <a:pPr marL="0" indent="0">
              <a:buNone/>
            </a:pP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smtClean="0"/>
              <a:t>t;</a:t>
            </a:r>
          </a:p>
          <a:p>
            <a:pPr marL="0" indent="0">
              <a:buNone/>
            </a:pPr>
            <a:r>
              <a:rPr lang="en-US" b="1" dirty="0" smtClean="0"/>
              <a:t>t=*a</a:t>
            </a:r>
            <a:r>
              <a:rPr lang="en-US" b="1" dirty="0"/>
              <a:t>;</a:t>
            </a:r>
          </a:p>
          <a:p>
            <a:pPr marL="0" indent="0">
              <a:buNone/>
            </a:pPr>
            <a:r>
              <a:rPr lang="en-US" b="1" dirty="0" smtClean="0"/>
              <a:t>*a=*b</a:t>
            </a:r>
            <a:r>
              <a:rPr lang="en-US" b="1" dirty="0"/>
              <a:t>;</a:t>
            </a:r>
          </a:p>
          <a:p>
            <a:pPr marL="0" indent="0">
              <a:buNone/>
            </a:pPr>
            <a:r>
              <a:rPr lang="en-US" b="1" dirty="0" smtClean="0"/>
              <a:t>*b=t</a:t>
            </a:r>
            <a:r>
              <a:rPr lang="en-US" b="1" dirty="0"/>
              <a:t>;</a:t>
            </a:r>
          </a:p>
          <a:p>
            <a:pPr marL="0" indent="0">
              <a:buNone/>
            </a:pPr>
            <a:r>
              <a:rPr lang="en-US" b="1" dirty="0"/>
              <a:t>}</a:t>
            </a:r>
          </a:p>
          <a:p>
            <a:r>
              <a:rPr lang="en-US" b="1" dirty="0" smtClean="0"/>
              <a:t>The function call is </a:t>
            </a:r>
          </a:p>
          <a:p>
            <a:pPr marL="0" indent="0">
              <a:buNone/>
            </a:pPr>
            <a:r>
              <a:rPr lang="en-US" b="1" dirty="0" smtClean="0"/>
              <a:t>swap(&amp;x, &amp;y);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9161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Friendly Functions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27820" y="981062"/>
            <a:ext cx="4038600" cy="542978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class class_2;</a:t>
            </a:r>
          </a:p>
          <a:p>
            <a:pPr>
              <a:buNone/>
            </a:pPr>
            <a:r>
              <a:rPr lang="en-US" dirty="0" smtClean="0"/>
              <a:t>class class_1</a:t>
            </a:r>
          </a:p>
          <a:p>
            <a:pPr>
              <a:buNone/>
            </a:pPr>
            <a:r>
              <a:rPr lang="en-US" dirty="0" smtClean="0"/>
              <a:t>{	</a:t>
            </a:r>
            <a:r>
              <a:rPr lang="en-US" dirty="0" err="1" smtClean="0"/>
              <a:t>int</a:t>
            </a:r>
            <a:r>
              <a:rPr lang="en-US" dirty="0" smtClean="0"/>
              <a:t> value1;</a:t>
            </a:r>
          </a:p>
          <a:p>
            <a:pPr>
              <a:buNone/>
            </a:pPr>
            <a:r>
              <a:rPr lang="en-US" dirty="0" smtClean="0"/>
              <a:t>public:</a:t>
            </a:r>
          </a:p>
          <a:p>
            <a:pPr>
              <a:buNone/>
            </a:pPr>
            <a:r>
              <a:rPr lang="en-US" dirty="0" smtClean="0"/>
              <a:t>	void </a:t>
            </a:r>
            <a:r>
              <a:rPr lang="en-US" dirty="0" err="1" smtClean="0"/>
              <a:t>indata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a)</a:t>
            </a:r>
          </a:p>
          <a:p>
            <a:pPr>
              <a:buNone/>
            </a:pPr>
            <a:r>
              <a:rPr lang="en-US" dirty="0" smtClean="0"/>
              <a:t>	{value1=a;}</a:t>
            </a:r>
          </a:p>
          <a:p>
            <a:pPr>
              <a:buNone/>
            </a:pPr>
            <a:r>
              <a:rPr lang="en-US" dirty="0" smtClean="0"/>
              <a:t>	void display(void)</a:t>
            </a:r>
          </a:p>
          <a:p>
            <a:pPr>
              <a:buNone/>
            </a:pPr>
            <a:r>
              <a:rPr lang="en-US" dirty="0" smtClean="0"/>
              <a:t>	{ </a:t>
            </a:r>
            <a:r>
              <a:rPr lang="en-US" dirty="0" err="1" smtClean="0"/>
              <a:t>cout</a:t>
            </a:r>
            <a:r>
              <a:rPr lang="en-US" dirty="0" smtClean="0"/>
              <a:t>&lt;&lt;value1&lt;&lt;“\n</a:t>
            </a:r>
            <a:r>
              <a:rPr lang="en-US" dirty="0" smtClean="0"/>
              <a:t>”; </a:t>
            </a: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	friend void exchange(class_1 &amp;, class_2 &amp;);</a:t>
            </a:r>
          </a:p>
          <a:p>
            <a:pPr>
              <a:buNone/>
            </a:pPr>
            <a:r>
              <a:rPr lang="en-US" dirty="0" smtClean="0"/>
              <a:t>};</a:t>
            </a:r>
          </a:p>
          <a:p>
            <a:pPr>
              <a:buNone/>
            </a:pPr>
            <a:r>
              <a:rPr lang="en-US" dirty="0" smtClean="0"/>
              <a:t>class class_2</a:t>
            </a:r>
          </a:p>
          <a:p>
            <a:pPr>
              <a:buNone/>
            </a:pPr>
            <a:r>
              <a:rPr lang="en-US" dirty="0"/>
              <a:t>{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value2;</a:t>
            </a:r>
            <a:endParaRPr lang="en-US" dirty="0"/>
          </a:p>
          <a:p>
            <a:pPr>
              <a:buNone/>
            </a:pPr>
            <a:r>
              <a:rPr lang="en-US" dirty="0"/>
              <a:t>public:</a:t>
            </a:r>
          </a:p>
          <a:p>
            <a:pPr>
              <a:buNone/>
            </a:pPr>
            <a:r>
              <a:rPr lang="en-US" dirty="0"/>
              <a:t>	void </a:t>
            </a:r>
            <a:r>
              <a:rPr lang="en-US" dirty="0" err="1"/>
              <a:t>indata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a)</a:t>
            </a:r>
          </a:p>
          <a:p>
            <a:pPr>
              <a:buNone/>
            </a:pPr>
            <a:r>
              <a:rPr lang="en-US" dirty="0"/>
              <a:t>	{</a:t>
            </a:r>
            <a:r>
              <a:rPr lang="en-US" dirty="0" smtClean="0"/>
              <a:t>value2=a</a:t>
            </a:r>
            <a:r>
              <a:rPr lang="en-US" dirty="0"/>
              <a:t>;}</a:t>
            </a:r>
          </a:p>
          <a:p>
            <a:pPr>
              <a:buNone/>
            </a:pPr>
            <a:r>
              <a:rPr lang="en-US" dirty="0"/>
              <a:t>	void display(void)</a:t>
            </a:r>
          </a:p>
          <a:p>
            <a:pPr>
              <a:buNone/>
            </a:pPr>
            <a:r>
              <a:rPr lang="en-US" dirty="0"/>
              <a:t>	{ </a:t>
            </a:r>
            <a:r>
              <a:rPr lang="en-US" dirty="0" err="1"/>
              <a:t>cout</a:t>
            </a:r>
            <a:r>
              <a:rPr lang="en-US" dirty="0"/>
              <a:t>&lt;&lt;</a:t>
            </a:r>
            <a:r>
              <a:rPr lang="en-US" dirty="0" smtClean="0"/>
              <a:t>value2&lt;&lt;“\</a:t>
            </a:r>
            <a:r>
              <a:rPr lang="en-US" dirty="0"/>
              <a:t>n</a:t>
            </a:r>
            <a:r>
              <a:rPr lang="en-US" dirty="0" smtClean="0"/>
              <a:t>”; </a:t>
            </a:r>
            <a:r>
              <a:rPr lang="en-US" dirty="0"/>
              <a:t>	}</a:t>
            </a:r>
          </a:p>
          <a:p>
            <a:pPr>
              <a:buNone/>
            </a:pPr>
            <a:r>
              <a:rPr lang="en-US" dirty="0"/>
              <a:t>	friend void exchange(class_1 &amp;, class_2 &amp;);</a:t>
            </a:r>
          </a:p>
          <a:p>
            <a:pPr>
              <a:buNone/>
            </a:pPr>
            <a:r>
              <a:rPr lang="en-US" dirty="0" smtClean="0"/>
              <a:t>};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00600" y="987552"/>
            <a:ext cx="4038600" cy="468172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void exchange(class_1 &amp;x, class_2 &amp;y)</a:t>
            </a:r>
          </a:p>
          <a:p>
            <a:pPr>
              <a:buNone/>
            </a:pPr>
            <a:r>
              <a:rPr lang="en-US" dirty="0"/>
              <a:t>{	</a:t>
            </a:r>
            <a:r>
              <a:rPr lang="en-US" dirty="0" err="1"/>
              <a:t>int</a:t>
            </a:r>
            <a:r>
              <a:rPr lang="en-US" dirty="0"/>
              <a:t> temp = x.value1;</a:t>
            </a:r>
          </a:p>
          <a:p>
            <a:pPr>
              <a:buNone/>
            </a:pPr>
            <a:r>
              <a:rPr lang="en-US" dirty="0"/>
              <a:t>	x.value1=y.value2;</a:t>
            </a:r>
          </a:p>
          <a:p>
            <a:pPr>
              <a:buNone/>
            </a:pPr>
            <a:r>
              <a:rPr lang="en-US" dirty="0"/>
              <a:t>	y.value2=temp;</a:t>
            </a:r>
          </a:p>
          <a:p>
            <a:pPr>
              <a:buNone/>
            </a:pPr>
            <a:r>
              <a:rPr lang="en-US" dirty="0"/>
              <a:t>}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smtClean="0"/>
              <a:t>main()</a:t>
            </a:r>
          </a:p>
          <a:p>
            <a:pPr>
              <a:buNone/>
            </a:pPr>
            <a:r>
              <a:rPr lang="en-US" dirty="0" smtClean="0"/>
              <a:t>{ </a:t>
            </a:r>
            <a:r>
              <a:rPr lang="en-US" dirty="0" smtClean="0"/>
              <a:t>	class_1 c1;</a:t>
            </a:r>
          </a:p>
          <a:p>
            <a:pPr>
              <a:buNone/>
            </a:pPr>
            <a:r>
              <a:rPr lang="en-US" dirty="0" smtClean="0"/>
              <a:t>	class_2 c2;</a:t>
            </a:r>
          </a:p>
          <a:p>
            <a:pPr>
              <a:buNone/>
            </a:pPr>
            <a:r>
              <a:rPr lang="en-US" dirty="0" smtClean="0"/>
              <a:t>	c1.indata(100);</a:t>
            </a:r>
          </a:p>
          <a:p>
            <a:pPr>
              <a:buNone/>
            </a:pPr>
            <a:r>
              <a:rPr lang="en-US" dirty="0" smtClean="0"/>
              <a:t>	c2.indata(200);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&lt;&lt;“values before exchange\n”;</a:t>
            </a:r>
          </a:p>
          <a:p>
            <a:pPr>
              <a:buNone/>
            </a:pPr>
            <a:r>
              <a:rPr lang="en-US" dirty="0" smtClean="0"/>
              <a:t>	c1.display();</a:t>
            </a:r>
          </a:p>
          <a:p>
            <a:pPr>
              <a:buNone/>
            </a:pPr>
            <a:r>
              <a:rPr lang="en-US" dirty="0" smtClean="0"/>
              <a:t>	c2.display();</a:t>
            </a:r>
          </a:p>
          <a:p>
            <a:pPr>
              <a:buNone/>
            </a:pPr>
            <a:r>
              <a:rPr lang="en-US" dirty="0" smtClean="0"/>
              <a:t>	exchange(c1,c2);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&lt;&lt;“values after exchange\n”;</a:t>
            </a:r>
          </a:p>
          <a:p>
            <a:pPr>
              <a:buNone/>
            </a:pPr>
            <a:r>
              <a:rPr lang="en-US" dirty="0" smtClean="0"/>
              <a:t>	c1.display();</a:t>
            </a:r>
          </a:p>
          <a:p>
            <a:pPr>
              <a:buNone/>
            </a:pPr>
            <a:r>
              <a:rPr lang="en-US" dirty="0" smtClean="0"/>
              <a:t>	c2.display();</a:t>
            </a:r>
          </a:p>
          <a:p>
            <a:pPr>
              <a:buNone/>
            </a:pPr>
            <a:r>
              <a:rPr lang="en-US" dirty="0" smtClean="0"/>
              <a:t>	return 0;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Returning Objects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Like a function can receive objects as arguments, it can also return objects.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92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Objects…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1752" y="1040174"/>
            <a:ext cx="4038600" cy="501315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/>
              <a:t>class matrix</a:t>
            </a:r>
          </a:p>
          <a:p>
            <a:pPr marL="0" indent="0">
              <a:buNone/>
            </a:pPr>
            <a:r>
              <a:rPr lang="en-US" dirty="0" smtClean="0"/>
              <a:t>{  </a:t>
            </a:r>
            <a:r>
              <a:rPr lang="en-US" dirty="0" err="1" smtClean="0"/>
              <a:t>int</a:t>
            </a:r>
            <a:r>
              <a:rPr lang="en-US" dirty="0" smtClean="0"/>
              <a:t> m[3][3];</a:t>
            </a:r>
          </a:p>
          <a:p>
            <a:pPr marL="0" indent="0">
              <a:buNone/>
            </a:pPr>
            <a:r>
              <a:rPr lang="en-US" dirty="0" smtClean="0"/>
              <a:t>public: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void read(void)</a:t>
            </a:r>
          </a:p>
          <a:p>
            <a:pPr marL="0" indent="0">
              <a:buNone/>
            </a:pPr>
            <a:r>
              <a:rPr lang="en-US" dirty="0" smtClean="0"/>
              <a:t>     { </a:t>
            </a:r>
            <a:r>
              <a:rPr lang="en-US" dirty="0" err="1" smtClean="0"/>
              <a:t>cout</a:t>
            </a:r>
            <a:r>
              <a:rPr lang="en-US" dirty="0" smtClean="0"/>
              <a:t>&lt;&lt;“Enter matrix elements”;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i,j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        for(</a:t>
            </a:r>
            <a:r>
              <a:rPr lang="en-US" dirty="0" err="1" smtClean="0"/>
              <a:t>i</a:t>
            </a:r>
            <a:r>
              <a:rPr lang="en-US" dirty="0" smtClean="0"/>
              <a:t>=0;i&lt;3;i++)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for(j=0;i&lt;3;j++)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{ </a:t>
            </a:r>
            <a:r>
              <a:rPr lang="en-US" dirty="0" err="1" smtClean="0"/>
              <a:t>cin</a:t>
            </a:r>
            <a:r>
              <a:rPr lang="en-US" dirty="0" smtClean="0"/>
              <a:t>&gt;&gt;m[</a:t>
            </a:r>
            <a:r>
              <a:rPr lang="en-US" dirty="0" err="1" smtClean="0"/>
              <a:t>i</a:t>
            </a:r>
            <a:r>
              <a:rPr lang="en-US" dirty="0" smtClean="0"/>
              <a:t>][j]; }</a:t>
            </a:r>
          </a:p>
          <a:p>
            <a:pPr marL="0" indent="0">
              <a:buNone/>
            </a:pPr>
            <a:r>
              <a:rPr lang="en-US" dirty="0" smtClean="0"/>
              <a:t>       }</a:t>
            </a:r>
          </a:p>
          <a:p>
            <a:pPr marL="0" indent="0">
              <a:buNone/>
            </a:pPr>
            <a:r>
              <a:rPr lang="en-US" dirty="0" smtClean="0"/>
              <a:t>void display(void)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i,j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 for(</a:t>
            </a:r>
            <a:r>
              <a:rPr lang="en-US" dirty="0" err="1"/>
              <a:t>i</a:t>
            </a:r>
            <a:r>
              <a:rPr lang="en-US" dirty="0"/>
              <a:t>=0;i&lt;3;i++)</a:t>
            </a:r>
          </a:p>
          <a:p>
            <a:pPr marL="0" indent="0">
              <a:buNone/>
            </a:pPr>
            <a:r>
              <a:rPr lang="en-US" dirty="0"/>
              <a:t>	for(j=0;i&lt;3;j++)</a:t>
            </a:r>
          </a:p>
          <a:p>
            <a:pPr marL="0" indent="0">
              <a:buNone/>
            </a:pPr>
            <a:r>
              <a:rPr lang="en-US" dirty="0"/>
              <a:t>	{ </a:t>
            </a:r>
            <a:r>
              <a:rPr lang="en-US" dirty="0" err="1" smtClean="0"/>
              <a:t>cout</a:t>
            </a:r>
            <a:r>
              <a:rPr lang="en-US" dirty="0" smtClean="0"/>
              <a:t>&lt;&lt;m[</a:t>
            </a:r>
            <a:r>
              <a:rPr lang="en-US" dirty="0" err="1" smtClean="0"/>
              <a:t>i</a:t>
            </a:r>
            <a:r>
              <a:rPr lang="en-US" dirty="0"/>
              <a:t>][j]; }</a:t>
            </a:r>
          </a:p>
          <a:p>
            <a:pPr marL="0" indent="0">
              <a:buNone/>
            </a:pPr>
            <a:r>
              <a:rPr lang="en-US" dirty="0"/>
              <a:t>       }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friend matrix trans(matrix);</a:t>
            </a:r>
          </a:p>
          <a:p>
            <a:pPr marL="0" indent="0">
              <a:buNone/>
            </a:pPr>
            <a:r>
              <a:rPr lang="en-US" dirty="0" smtClean="0"/>
              <a:t>};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00600" y="987552"/>
            <a:ext cx="4038600" cy="506577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matrix trans(matrix m1)</a:t>
            </a:r>
          </a:p>
          <a:p>
            <a:pPr marL="0" indent="0">
              <a:buNone/>
            </a:pPr>
            <a:r>
              <a:rPr lang="en-US" dirty="0" smtClean="0"/>
              <a:t>{	matrix m2;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i,j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for(</a:t>
            </a:r>
            <a:r>
              <a:rPr lang="en-US" dirty="0" err="1" smtClean="0"/>
              <a:t>i</a:t>
            </a:r>
            <a:r>
              <a:rPr lang="en-US" dirty="0" smtClean="0"/>
              <a:t>=0;i&lt;3;i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/>
              <a:t>	for(j=0;i&lt;3;j++)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{m2.m[</a:t>
            </a:r>
            <a:r>
              <a:rPr lang="en-US" dirty="0" err="1" smtClean="0"/>
              <a:t>i</a:t>
            </a:r>
            <a:r>
              <a:rPr lang="en-US" dirty="0"/>
              <a:t>][j</a:t>
            </a:r>
            <a:r>
              <a:rPr lang="en-US" dirty="0" smtClean="0"/>
              <a:t>]=m1.m[j][</a:t>
            </a:r>
            <a:r>
              <a:rPr lang="en-US" dirty="0" err="1" smtClean="0"/>
              <a:t>i</a:t>
            </a:r>
            <a:r>
              <a:rPr lang="en-US" dirty="0" smtClean="0"/>
              <a:t>]; }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return(m2);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pPr marL="0" indent="0">
              <a:buNone/>
            </a:pPr>
            <a:r>
              <a:rPr lang="en-US" dirty="0" smtClean="0"/>
              <a:t>{	matrix  mat1,mat2;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mat1.read();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mat1.display();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mat2=trans(mat1);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&lt;&lt;“Transposed matrix”;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mat2.display();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17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Const Member Functions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257800"/>
          </a:xfrm>
        </p:spPr>
        <p:txBody>
          <a:bodyPr/>
          <a:lstStyle/>
          <a:p>
            <a:pPr marL="0" indent="0" algn="just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If a member function does not alter any data in the class, then it is called a const member function.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void </a:t>
            </a:r>
            <a:r>
              <a:rPr lang="en-US" dirty="0" err="1" smtClean="0">
                <a:solidFill>
                  <a:srgbClr val="FF0000"/>
                </a:solidFill>
              </a:rPr>
              <a:t>mul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) const ;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void </a:t>
            </a:r>
            <a:r>
              <a:rPr lang="en-US" dirty="0" err="1" smtClean="0">
                <a:solidFill>
                  <a:srgbClr val="FF0000"/>
                </a:solidFill>
              </a:rPr>
              <a:t>get_balance</a:t>
            </a:r>
            <a:r>
              <a:rPr lang="en-US" dirty="0" smtClean="0">
                <a:solidFill>
                  <a:srgbClr val="FF0000"/>
                </a:solidFill>
              </a:rPr>
              <a:t>( ) const ;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  <a:defRPr/>
            </a:pPr>
            <a:endParaRPr lang="en-US" dirty="0" smtClean="0">
              <a:solidFill>
                <a:srgbClr val="00FF00"/>
              </a:solidFill>
            </a:endParaRPr>
          </a:p>
          <a:p>
            <a:pPr marL="0" indent="0" algn="just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The qualifier const is appended to the function prototypes ( in both declaration and definition). The compiler will generate an error message if such functions try to alter the data values.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64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Pointer To Members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257800"/>
          </a:xfrm>
        </p:spPr>
        <p:txBody>
          <a:bodyPr/>
          <a:lstStyle/>
          <a:p>
            <a:pPr marL="463550" indent="-463550" algn="just" eaLnBrk="1" hangingPunct="1">
              <a:defRPr/>
            </a:pPr>
            <a:r>
              <a:rPr lang="en-US" dirty="0" smtClean="0"/>
              <a:t>It is possible to take the address of a member of a class and assign it to a pointer.</a:t>
            </a:r>
          </a:p>
          <a:p>
            <a:pPr marL="463550" indent="-463550" algn="just" eaLnBrk="1" hangingPunct="1">
              <a:defRPr/>
            </a:pPr>
            <a:r>
              <a:rPr lang="en-US" dirty="0" smtClean="0"/>
              <a:t>The address of a member can be obtained by applying the operator &amp; to a fully qualified class member name.</a:t>
            </a:r>
          </a:p>
          <a:p>
            <a:pPr marL="463550" indent="-463550" algn="just" eaLnBrk="1" hangingPunct="1">
              <a:defRPr/>
            </a:pPr>
            <a:r>
              <a:rPr lang="en-US" dirty="0" smtClean="0"/>
              <a:t>A class member pointer can be declared using the operator : : * with the class name.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46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Pointer To Members</a:t>
            </a:r>
          </a:p>
        </p:txBody>
      </p:sp>
      <p:sp>
        <p:nvSpPr>
          <p:cNvPr id="28160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343400" cy="4525963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r>
              <a:rPr lang="en-US" dirty="0" smtClean="0"/>
              <a:t>We can define a pointer to the member m as follows:</a:t>
            </a:r>
          </a:p>
          <a:p>
            <a:pPr marL="0" indent="0" eaLnBrk="1" hangingPunct="1"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r>
              <a:rPr lang="en-US" dirty="0" err="1" smtClean="0"/>
              <a:t>int</a:t>
            </a:r>
            <a:r>
              <a:rPr lang="en-US" dirty="0" smtClean="0"/>
              <a:t> A : : * pm = &amp;A : : m;</a:t>
            </a:r>
          </a:p>
          <a:p>
            <a:pPr marL="0" indent="0" eaLnBrk="1" hangingPunct="1"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endParaRPr lang="en-US" dirty="0" smtClean="0"/>
          </a:p>
          <a:p>
            <a:pPr marL="0" indent="0" eaLnBrk="1" hangingPunct="1"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r>
              <a:rPr lang="en-US" dirty="0" smtClean="0"/>
              <a:t>A : : * 	“pointer-to-member</a:t>
            </a:r>
          </a:p>
          <a:p>
            <a:pPr marL="0" indent="0" eaLnBrk="1" hangingPunct="1"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r>
              <a:rPr lang="en-US" dirty="0" smtClean="0"/>
              <a:t>		of A class”.</a:t>
            </a:r>
          </a:p>
          <a:p>
            <a:pPr marL="0" indent="0" eaLnBrk="1" hangingPunct="1"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r>
              <a:rPr lang="en-US" dirty="0" smtClean="0"/>
              <a:t>&amp;A : : m </a:t>
            </a:r>
            <a:r>
              <a:rPr lang="en-US" dirty="0" smtClean="0"/>
              <a:t> </a:t>
            </a:r>
            <a:r>
              <a:rPr lang="en-US" dirty="0" smtClean="0"/>
              <a:t>“address of the m </a:t>
            </a:r>
            <a:r>
              <a:rPr lang="en-US" dirty="0" smtClean="0"/>
              <a:t>	member </a:t>
            </a:r>
            <a:r>
              <a:rPr lang="en-US" dirty="0" smtClean="0"/>
              <a:t>of A class”.</a:t>
            </a:r>
          </a:p>
        </p:txBody>
      </p:sp>
      <p:sp>
        <p:nvSpPr>
          <p:cNvPr id="28160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00200"/>
            <a:ext cx="4038600" cy="4525963"/>
          </a:xfrm>
          <a:solidFill>
            <a:schemeClr val="bg2"/>
          </a:solidFill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class A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{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  private 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     int m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  public 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     void show( )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} ;</a:t>
            </a:r>
          </a:p>
        </p:txBody>
      </p:sp>
      <p:sp>
        <p:nvSpPr>
          <p:cNvPr id="57349" name="Text Box 4"/>
          <p:cNvSpPr txBox="1">
            <a:spLocks noChangeArrowheads="1"/>
          </p:cNvSpPr>
          <p:nvPr/>
        </p:nvSpPr>
        <p:spPr bwMode="auto">
          <a:xfrm>
            <a:off x="7543800" y="990600"/>
            <a:ext cx="1182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/>
              <a:t>continue…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99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1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81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81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81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81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Pointer To Members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191000" cy="5105400"/>
          </a:xfrm>
        </p:spPr>
        <p:txBody>
          <a:bodyPr/>
          <a:lstStyle/>
          <a:p>
            <a:pPr marL="0" indent="0" algn="just" eaLnBrk="1" hangingPunct="1"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r>
              <a:rPr lang="en-US" dirty="0" smtClean="0"/>
              <a:t>The dereferencing operator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r>
              <a:rPr lang="en-US" dirty="0" smtClean="0"/>
              <a:t>.* is used when the object itself is used with the member pointer.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r>
              <a:rPr lang="en-US" dirty="0" smtClean="0"/>
              <a:t>The dereferencing operator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r>
              <a:rPr lang="en-US" dirty="0" smtClean="0"/>
              <a:t>-&gt;* is used to access a member when we use pointers to both the object and the member.</a:t>
            </a:r>
          </a:p>
        </p:txBody>
      </p:sp>
      <p:sp>
        <p:nvSpPr>
          <p:cNvPr id="2836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00200"/>
            <a:ext cx="4038600" cy="5105400"/>
          </a:xfrm>
          <a:solidFill>
            <a:schemeClr val="bg2"/>
          </a:solidFill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class A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{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     int m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  public 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      void show( )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}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A a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int A  : : * pm = &amp; A : : m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A * pa = &amp; a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mtClean="0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7543800" y="990600"/>
            <a:ext cx="1182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/>
              <a:t>continue…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129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Pointer To Members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191000" cy="51054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r>
              <a:rPr lang="en-US" smtClean="0"/>
              <a:t>The dereferencing operator</a:t>
            </a:r>
          </a:p>
          <a:p>
            <a:pPr marL="0" indent="0" eaLnBrk="1" hangingPunct="1"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r>
              <a:rPr lang="en-US" smtClean="0"/>
              <a:t>.* is used when the object itself is used with the member pointer.</a:t>
            </a:r>
          </a:p>
          <a:p>
            <a:pPr marL="0" indent="0" eaLnBrk="1" hangingPunct="1"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r>
              <a:rPr lang="en-US" smtClean="0"/>
              <a:t>The dereferencing operator</a:t>
            </a:r>
          </a:p>
          <a:p>
            <a:pPr marL="0" indent="0" eaLnBrk="1" hangingPunct="1"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r>
              <a:rPr lang="en-US" smtClean="0"/>
              <a:t>-&gt;* is used to access a member when we use pointers to both the object and the member.</a:t>
            </a:r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00200"/>
            <a:ext cx="4038600" cy="5105400"/>
          </a:xfrm>
          <a:solidFill>
            <a:schemeClr val="bg2"/>
          </a:solidFill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class A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{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</a:t>
            </a:r>
            <a:r>
              <a:rPr lang="en-US" dirty="0" err="1" smtClean="0"/>
              <a:t>int</a:t>
            </a:r>
            <a:r>
              <a:rPr lang="en-US" dirty="0" smtClean="0"/>
              <a:t> m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public 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void show( )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}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A </a:t>
            </a:r>
            <a:r>
              <a:rPr lang="en-US" dirty="0" err="1" smtClean="0"/>
              <a:t>a</a:t>
            </a:r>
            <a:r>
              <a:rPr lang="en-US" dirty="0" smtClean="0"/>
              <a:t>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err="1" smtClean="0"/>
              <a:t>int</a:t>
            </a:r>
            <a:r>
              <a:rPr lang="en-US" dirty="0" smtClean="0"/>
              <a:t> A  : : * pm = &amp; A : : m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A * pa = &amp; a 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 smtClean="0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7543800" y="990600"/>
            <a:ext cx="1182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/>
              <a:t>continue…</a:t>
            </a:r>
          </a:p>
        </p:txBody>
      </p:sp>
      <p:sp>
        <p:nvSpPr>
          <p:cNvPr id="284678" name="AutoShape 6"/>
          <p:cNvSpPr>
            <a:spLocks noChangeArrowheads="1"/>
          </p:cNvSpPr>
          <p:nvPr/>
        </p:nvSpPr>
        <p:spPr bwMode="auto">
          <a:xfrm>
            <a:off x="533400" y="3200400"/>
            <a:ext cx="3962400" cy="1295400"/>
          </a:xfrm>
          <a:prstGeom prst="wedgeRoundRectCallout">
            <a:avLst>
              <a:gd name="adj1" fmla="val 62338"/>
              <a:gd name="adj2" fmla="val 117894"/>
              <a:gd name="adj3" fmla="val 16667"/>
            </a:avLst>
          </a:prstGeom>
          <a:solidFill>
            <a:schemeClr val="accent1"/>
          </a:solidFill>
          <a:ln w="12700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/>
            <a:r>
              <a:rPr lang="en-US" sz="2800"/>
              <a:t>To refer the member m</a:t>
            </a:r>
          </a:p>
          <a:p>
            <a:pPr algn="ctr"/>
            <a:r>
              <a:rPr lang="en-US" sz="2800" b="1"/>
              <a:t>a .* pm</a:t>
            </a:r>
          </a:p>
        </p:txBody>
      </p:sp>
      <p:sp>
        <p:nvSpPr>
          <p:cNvPr id="284679" name="AutoShape 7"/>
          <p:cNvSpPr>
            <a:spLocks noChangeArrowheads="1"/>
          </p:cNvSpPr>
          <p:nvPr/>
        </p:nvSpPr>
        <p:spPr bwMode="auto">
          <a:xfrm>
            <a:off x="533400" y="5334000"/>
            <a:ext cx="3962400" cy="914400"/>
          </a:xfrm>
          <a:prstGeom prst="wedgeRoundRectCallout">
            <a:avLst>
              <a:gd name="adj1" fmla="val 61176"/>
              <a:gd name="adj2" fmla="val -4167"/>
              <a:gd name="adj3" fmla="val 16667"/>
            </a:avLst>
          </a:prstGeom>
          <a:solidFill>
            <a:schemeClr val="accent1"/>
          </a:solidFill>
          <a:ln w="12700">
            <a:solidFill>
              <a:srgbClr val="00FFFF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/>
            <a:r>
              <a:rPr lang="en-US" sz="2800" dirty="0">
                <a:solidFill>
                  <a:sysClr val="windowText" lastClr="000000"/>
                </a:solidFill>
              </a:rPr>
              <a:t>To refer the member m</a:t>
            </a:r>
          </a:p>
          <a:p>
            <a:pPr algn="ctr"/>
            <a:r>
              <a:rPr lang="en-US" sz="2800" b="1" dirty="0">
                <a:solidFill>
                  <a:sysClr val="windowText" lastClr="000000"/>
                </a:solidFill>
              </a:rPr>
              <a:t>pa -&gt; * pm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9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4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4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8" grpId="0" animBg="1"/>
      <p:bldP spid="284679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Pointer To Members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5029200"/>
          </a:xfrm>
        </p:spPr>
        <p:txBody>
          <a:bodyPr/>
          <a:lstStyle/>
          <a:p>
            <a:pPr marL="0" indent="0" algn="just" eaLnBrk="1" hangingPunct="1"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r>
              <a:rPr lang="en-US" dirty="0" smtClean="0"/>
              <a:t>We can also design pointers to member functions which, then, can be invoked using the dereferencing operators in the main.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r>
              <a:rPr lang="en-US" sz="2200" b="1" dirty="0" smtClean="0">
                <a:solidFill>
                  <a:srgbClr val="FF0000"/>
                </a:solidFill>
              </a:rPr>
              <a:t>(object-name . * pointer-to-member function) ( )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r>
              <a:rPr lang="en-US" sz="2200" b="1" dirty="0" smtClean="0">
                <a:solidFill>
                  <a:srgbClr val="FF0000"/>
                </a:solidFill>
              </a:rPr>
              <a:t>(pointer-to-object -&gt; * pointer-to-member function) ( )</a:t>
            </a:r>
          </a:p>
          <a:p>
            <a:pPr marL="0" indent="0" eaLnBrk="1" hangingPunct="1"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endParaRPr lang="en-US" sz="2800" b="1" dirty="0" smtClean="0">
              <a:solidFill>
                <a:srgbClr val="00FF00"/>
              </a:solidFill>
            </a:endParaRPr>
          </a:p>
        </p:txBody>
      </p:sp>
      <p:sp>
        <p:nvSpPr>
          <p:cNvPr id="60420" name="Text Box 5"/>
          <p:cNvSpPr txBox="1">
            <a:spLocks noChangeArrowheads="1"/>
          </p:cNvSpPr>
          <p:nvPr/>
        </p:nvSpPr>
        <p:spPr bwMode="auto">
          <a:xfrm>
            <a:off x="7543800" y="990600"/>
            <a:ext cx="1182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/>
              <a:t>continue…</a:t>
            </a:r>
          </a:p>
        </p:txBody>
      </p:sp>
      <p:sp>
        <p:nvSpPr>
          <p:cNvPr id="285705" name="AutoShape 9"/>
          <p:cNvSpPr>
            <a:spLocks noChangeArrowheads="1"/>
          </p:cNvSpPr>
          <p:nvPr/>
        </p:nvSpPr>
        <p:spPr bwMode="auto">
          <a:xfrm>
            <a:off x="1295400" y="3962400"/>
            <a:ext cx="7315200" cy="1219200"/>
          </a:xfrm>
          <a:prstGeom prst="wedgeRoundRectCallout">
            <a:avLst>
              <a:gd name="adj1" fmla="val -57227"/>
              <a:gd name="adj2" fmla="val -78472"/>
              <a:gd name="adj3" fmla="val 16667"/>
            </a:avLst>
          </a:prstGeom>
          <a:solidFill>
            <a:schemeClr val="accent1">
              <a:lumMod val="75000"/>
            </a:schemeClr>
          </a:solidFill>
          <a:ln w="12700">
            <a:solidFill>
              <a:srgbClr val="B8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precedence of ( ) is higher than that of  . *  and  -&gt; * ,  so the parentheses are necessary.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2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5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05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Local Classes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5029200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r>
              <a:rPr lang="en-US" dirty="0" smtClean="0"/>
              <a:t>Classes can be defined and used inside a function or a block. Such classes are called  local classes.</a:t>
            </a:r>
          </a:p>
          <a:p>
            <a:pPr marL="0" indent="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endParaRPr lang="en-US" dirty="0" smtClean="0"/>
          </a:p>
          <a:p>
            <a:pPr marL="0" indent="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r>
              <a:rPr lang="en-US" dirty="0" smtClean="0">
                <a:solidFill>
                  <a:srgbClr val="FF0000"/>
                </a:solidFill>
              </a:rPr>
              <a:t>Local classes can be used global variables and static variables but can not use automatic variables. The global variables should be used with the scope operator ( : : ).</a:t>
            </a:r>
          </a:p>
          <a:p>
            <a:pPr marL="0" indent="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endParaRPr lang="en-US" dirty="0" smtClean="0">
              <a:solidFill>
                <a:srgbClr val="00FF00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1203325" algn="l"/>
              </a:tabLst>
              <a:defRPr/>
            </a:pPr>
            <a:r>
              <a:rPr lang="en-US" dirty="0" smtClean="0"/>
              <a:t>They cannot have static  data members and member functions must be defined inside the local classes.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41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RETURN BY REFERENCE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Function can also return a reference. 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&amp; max(</a:t>
            </a:r>
            <a:r>
              <a:rPr lang="en-US" dirty="0" err="1" smtClean="0"/>
              <a:t>int</a:t>
            </a:r>
            <a:r>
              <a:rPr lang="en-US" dirty="0" smtClean="0"/>
              <a:t> &amp;x, </a:t>
            </a:r>
            <a:r>
              <a:rPr lang="en-US" dirty="0" err="1" smtClean="0"/>
              <a:t>int</a:t>
            </a:r>
            <a:r>
              <a:rPr lang="en-US" dirty="0" smtClean="0"/>
              <a:t> &amp;y)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	if (x &gt; y)</a:t>
            </a:r>
          </a:p>
          <a:p>
            <a:pPr marL="0" indent="0">
              <a:buNone/>
            </a:pPr>
            <a:r>
              <a:rPr lang="en-US" dirty="0" smtClean="0"/>
              <a:t>		return x;</a:t>
            </a:r>
          </a:p>
          <a:p>
            <a:pPr marL="0" indent="0">
              <a:buNone/>
            </a:pPr>
            <a:r>
              <a:rPr lang="en-US" dirty="0" smtClean="0"/>
              <a:t>	else</a:t>
            </a:r>
          </a:p>
          <a:p>
            <a:pPr marL="0" indent="0">
              <a:buNone/>
            </a:pPr>
            <a:r>
              <a:rPr lang="en-US" dirty="0" smtClean="0"/>
              <a:t>		return y;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r>
              <a:rPr lang="en-US" dirty="0" smtClean="0"/>
              <a:t>Since the return type of max() is </a:t>
            </a:r>
            <a:r>
              <a:rPr lang="en-US" dirty="0" err="1" smtClean="0"/>
              <a:t>int</a:t>
            </a:r>
            <a:r>
              <a:rPr lang="en-US" dirty="0" smtClean="0"/>
              <a:t> &amp;, the function returns reference to x or y(and not the values).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8478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743200" y="1752600"/>
            <a:ext cx="6192837" cy="9779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9600" dirty="0" smtClean="0">
                <a:solidFill>
                  <a:srgbClr val="7030A0"/>
                </a:solidFill>
                <a:latin typeface="Colonna MT" pitchFamily="82" charset="0"/>
              </a:rPr>
              <a:t>Thank You</a:t>
            </a:r>
          </a:p>
        </p:txBody>
      </p:sp>
      <p:pic>
        <p:nvPicPr>
          <p:cNvPr id="15364" name="Picture 2" descr="C:\Users\GraniJ\AppData\Local\Microsoft\Windows\Temporary Internet Files\Content.IE5\495M3WKS\MC900440452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41550"/>
            <a:ext cx="3022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Classes and Objects, TK,SJC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04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INLINE FUNCTIONS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One of the objectives of using functions in a program is to save memory space when it is called many times.</a:t>
            </a:r>
          </a:p>
          <a:p>
            <a:r>
              <a:rPr lang="en-US" dirty="0" smtClean="0"/>
              <a:t>But every time when a function is called, it takes a lot of extra time in executing a series of tasks such as</a:t>
            </a:r>
          </a:p>
          <a:p>
            <a:pPr lvl="1"/>
            <a:r>
              <a:rPr lang="en-US" dirty="0" smtClean="0"/>
              <a:t>Jumping to the function</a:t>
            </a:r>
          </a:p>
          <a:p>
            <a:pPr lvl="1"/>
            <a:r>
              <a:rPr lang="en-US" dirty="0" smtClean="0"/>
              <a:t>Saving registers</a:t>
            </a:r>
          </a:p>
          <a:p>
            <a:pPr lvl="1"/>
            <a:r>
              <a:rPr lang="en-US" dirty="0" smtClean="0"/>
              <a:t>Pushing arguments into the stack</a:t>
            </a:r>
          </a:p>
          <a:p>
            <a:pPr lvl="1"/>
            <a:r>
              <a:rPr lang="en-US" dirty="0" smtClean="0"/>
              <a:t>Returning to the calling function</a:t>
            </a:r>
          </a:p>
          <a:p>
            <a:r>
              <a:rPr lang="en-US" dirty="0" smtClean="0"/>
              <a:t>When a function is small some amount of execution time may be spent in such overheads.</a:t>
            </a:r>
          </a:p>
        </p:txBody>
      </p:sp>
    </p:spTree>
    <p:extLst>
      <p:ext uri="{BB962C8B-B14F-4D97-AF65-F5344CB8AC3E}">
        <p14:creationId xmlns:p14="http://schemas.microsoft.com/office/powerpoint/2010/main" val="2893396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INLINE </a:t>
            </a:r>
            <a:r>
              <a:rPr lang="en-US" dirty="0" smtClean="0">
                <a:solidFill>
                  <a:srgbClr val="C00000"/>
                </a:solidFill>
              </a:rPr>
              <a:t>FUNCTIONS…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Functions in C++, TK, SJC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4F3A1-97A8-46DC-83CB-40F90A3261C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eliminate the cost of call to small functions, C++ proposes a new feature called inline function. </a:t>
            </a:r>
          </a:p>
          <a:p>
            <a:r>
              <a:rPr lang="en-US" dirty="0" smtClean="0"/>
              <a:t>An inline function is a function that is expanded in line when it is invoked.</a:t>
            </a:r>
          </a:p>
          <a:p>
            <a:r>
              <a:rPr lang="en-US" dirty="0" smtClean="0"/>
              <a:t>The compiler replaces the function call with the corresponding function code.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52600" y="4419600"/>
            <a:ext cx="54102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inline function-header</a:t>
            </a:r>
          </a:p>
          <a:p>
            <a:r>
              <a:rPr lang="en-US" sz="2400" dirty="0" smtClean="0"/>
              <a:t>{</a:t>
            </a:r>
          </a:p>
          <a:p>
            <a:r>
              <a:rPr lang="en-US" sz="2400" dirty="0"/>
              <a:t>f</a:t>
            </a:r>
            <a:r>
              <a:rPr lang="en-US" sz="2400" dirty="0" smtClean="0"/>
              <a:t>unction body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27805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504</TotalTime>
  <Words>4313</Words>
  <Application>Microsoft Office PowerPoint</Application>
  <PresentationFormat>On-screen Show (4:3)</PresentationFormat>
  <Paragraphs>948</Paragraphs>
  <Slides>70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8" baseType="lpstr">
      <vt:lpstr>Adobe Garamond Pro</vt:lpstr>
      <vt:lpstr>Calibri</vt:lpstr>
      <vt:lpstr>Colonna MT</vt:lpstr>
      <vt:lpstr>Garamond</vt:lpstr>
      <vt:lpstr>Georgia</vt:lpstr>
      <vt:lpstr>Wingdings</vt:lpstr>
      <vt:lpstr>Wingdings 2</vt:lpstr>
      <vt:lpstr>Civic</vt:lpstr>
      <vt:lpstr>FUNCTIONS IN C++</vt:lpstr>
      <vt:lpstr>INTRODUCTION</vt:lpstr>
      <vt:lpstr>THE MAIN FUNCTION</vt:lpstr>
      <vt:lpstr>FUNCTION PROTOTYPING</vt:lpstr>
      <vt:lpstr>CALL BY REFERENCE</vt:lpstr>
      <vt:lpstr>CALL BY REFERENCE…</vt:lpstr>
      <vt:lpstr>RETURN BY REFERENCE</vt:lpstr>
      <vt:lpstr>INLINE FUNCTIONS</vt:lpstr>
      <vt:lpstr>INLINE FUNCTIONS…</vt:lpstr>
      <vt:lpstr>INLINE FUNCTIONS…</vt:lpstr>
      <vt:lpstr>INLINE FUNCTIONS…</vt:lpstr>
      <vt:lpstr>INLINE FUNCTIONS…</vt:lpstr>
      <vt:lpstr>DEFAULT ARGUMENTS</vt:lpstr>
      <vt:lpstr>DEFAULT ARGUMENTS…</vt:lpstr>
      <vt:lpstr>CONST ARGUMENTS</vt:lpstr>
      <vt:lpstr>RECURSION</vt:lpstr>
      <vt:lpstr>FUNCTION OVERLOADING</vt:lpstr>
      <vt:lpstr>FUNCTION OVERLOADING…</vt:lpstr>
      <vt:lpstr>FUNCTION OVERLOADING…</vt:lpstr>
      <vt:lpstr>FUNCTION OVERLOADING…</vt:lpstr>
      <vt:lpstr>MATH LIBRARY FUNCTIONS</vt:lpstr>
      <vt:lpstr>CLASSES AND OBJECTS</vt:lpstr>
      <vt:lpstr>SPECIFYING A CLASS</vt:lpstr>
      <vt:lpstr>SPECIFYING A CLASS…</vt:lpstr>
      <vt:lpstr>SPECIFYING A CLASS…</vt:lpstr>
      <vt:lpstr>SPECIFYING A CLASS…</vt:lpstr>
      <vt:lpstr>Class Declaration</vt:lpstr>
      <vt:lpstr>Data Hiding in Classes</vt:lpstr>
      <vt:lpstr>Creating Objects</vt:lpstr>
      <vt:lpstr>CLASS REPRESENTATION</vt:lpstr>
      <vt:lpstr>Accessing Class members</vt:lpstr>
      <vt:lpstr>DEFINING MEMBER FUNCTIONS</vt:lpstr>
      <vt:lpstr>Defining Member Functions…</vt:lpstr>
      <vt:lpstr>Defining Member Functions …</vt:lpstr>
      <vt:lpstr>Defining Member Functions …</vt:lpstr>
      <vt:lpstr>Making an Outside Function Inline</vt:lpstr>
      <vt:lpstr>Nesting of Member Functions</vt:lpstr>
      <vt:lpstr>Private Member Functions</vt:lpstr>
      <vt:lpstr>Private Member Functions</vt:lpstr>
      <vt:lpstr>Arrays within a CLASS</vt:lpstr>
      <vt:lpstr>Example </vt:lpstr>
      <vt:lpstr>Memory Allocation for Objects</vt:lpstr>
      <vt:lpstr>Static Data Members</vt:lpstr>
      <vt:lpstr>Static Data Members</vt:lpstr>
      <vt:lpstr>Static Data Members</vt:lpstr>
      <vt:lpstr>Static Member Functions</vt:lpstr>
      <vt:lpstr>Arrays of Objects</vt:lpstr>
      <vt:lpstr>Arrays of Objects…</vt:lpstr>
      <vt:lpstr>Objects as Function Arguments</vt:lpstr>
      <vt:lpstr>Objects as Function Arguments…</vt:lpstr>
      <vt:lpstr>Objects as Function Arguments…</vt:lpstr>
      <vt:lpstr>Friendly Functions</vt:lpstr>
      <vt:lpstr>Friendly Functions</vt:lpstr>
      <vt:lpstr>Friendly Functions</vt:lpstr>
      <vt:lpstr>Friendly Functions</vt:lpstr>
      <vt:lpstr>Friendly Functions</vt:lpstr>
      <vt:lpstr>Friendly Functions</vt:lpstr>
      <vt:lpstr>Friendly Functions</vt:lpstr>
      <vt:lpstr>Friendly Functions</vt:lpstr>
      <vt:lpstr>Friendly Functions</vt:lpstr>
      <vt:lpstr>Returning Objects</vt:lpstr>
      <vt:lpstr>Returning Objects…</vt:lpstr>
      <vt:lpstr>Const Member Functions</vt:lpstr>
      <vt:lpstr>Pointer To Members</vt:lpstr>
      <vt:lpstr>Pointer To Members</vt:lpstr>
      <vt:lpstr>Pointer To Members</vt:lpstr>
      <vt:lpstr>Pointer To Members</vt:lpstr>
      <vt:lpstr>Pointer To Members</vt:lpstr>
      <vt:lpstr>Local Classes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 IN C++</dc:title>
  <dc:creator>cs30</dc:creator>
  <cp:lastModifiedBy>ASUS</cp:lastModifiedBy>
  <cp:revision>96</cp:revision>
  <dcterms:created xsi:type="dcterms:W3CDTF">2016-11-22T09:28:42Z</dcterms:created>
  <dcterms:modified xsi:type="dcterms:W3CDTF">2017-01-25T07:15:59Z</dcterms:modified>
</cp:coreProperties>
</file>